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2"/>
  </p:notesMasterIdLst>
  <p:handoutMasterIdLst>
    <p:handoutMasterId r:id="rId123"/>
  </p:handoutMasterIdLst>
  <p:sldIdLst>
    <p:sldId id="709" r:id="rId2"/>
    <p:sldId id="762" r:id="rId3"/>
    <p:sldId id="882" r:id="rId4"/>
    <p:sldId id="883" r:id="rId5"/>
    <p:sldId id="884" r:id="rId6"/>
    <p:sldId id="885" r:id="rId7"/>
    <p:sldId id="886" r:id="rId8"/>
    <p:sldId id="887" r:id="rId9"/>
    <p:sldId id="752" r:id="rId10"/>
    <p:sldId id="890" r:id="rId11"/>
    <p:sldId id="945" r:id="rId12"/>
    <p:sldId id="946" r:id="rId13"/>
    <p:sldId id="947" r:id="rId14"/>
    <p:sldId id="754" r:id="rId15"/>
    <p:sldId id="782" r:id="rId16"/>
    <p:sldId id="652" r:id="rId17"/>
    <p:sldId id="653" r:id="rId18"/>
    <p:sldId id="917" r:id="rId19"/>
    <p:sldId id="918" r:id="rId20"/>
    <p:sldId id="927" r:id="rId21"/>
    <p:sldId id="756" r:id="rId22"/>
    <p:sldId id="758" r:id="rId23"/>
    <p:sldId id="753" r:id="rId24"/>
    <p:sldId id="759" r:id="rId25"/>
    <p:sldId id="677" r:id="rId26"/>
    <p:sldId id="905" r:id="rId27"/>
    <p:sldId id="894" r:id="rId28"/>
    <p:sldId id="906" r:id="rId29"/>
    <p:sldId id="895" r:id="rId30"/>
    <p:sldId id="908" r:id="rId31"/>
    <p:sldId id="909" r:id="rId32"/>
    <p:sldId id="910" r:id="rId33"/>
    <p:sldId id="769" r:id="rId34"/>
    <p:sldId id="730" r:id="rId35"/>
    <p:sldId id="736" r:id="rId36"/>
    <p:sldId id="760" r:id="rId37"/>
    <p:sldId id="772" r:id="rId38"/>
    <p:sldId id="776" r:id="rId39"/>
    <p:sldId id="912" r:id="rId40"/>
    <p:sldId id="919" r:id="rId41"/>
    <p:sldId id="720" r:id="rId42"/>
    <p:sldId id="796" r:id="rId43"/>
    <p:sldId id="913" r:id="rId44"/>
    <p:sldId id="812" r:id="rId45"/>
    <p:sldId id="780" r:id="rId46"/>
    <p:sldId id="659" r:id="rId47"/>
    <p:sldId id="660" r:id="rId48"/>
    <p:sldId id="661" r:id="rId49"/>
    <p:sldId id="662" r:id="rId50"/>
    <p:sldId id="663" r:id="rId51"/>
    <p:sldId id="814" r:id="rId52"/>
    <p:sldId id="815" r:id="rId53"/>
    <p:sldId id="915" r:id="rId54"/>
    <p:sldId id="816" r:id="rId55"/>
    <p:sldId id="817" r:id="rId56"/>
    <p:sldId id="839" r:id="rId57"/>
    <p:sldId id="664" r:id="rId58"/>
    <p:sldId id="739" r:id="rId59"/>
    <p:sldId id="818" r:id="rId60"/>
    <p:sldId id="740" r:id="rId61"/>
    <p:sldId id="788" r:id="rId62"/>
    <p:sldId id="783" r:id="rId63"/>
    <p:sldId id="787" r:id="rId64"/>
    <p:sldId id="786" r:id="rId65"/>
    <p:sldId id="820" r:id="rId66"/>
    <p:sldId id="821" r:id="rId67"/>
    <p:sldId id="822" r:id="rId68"/>
    <p:sldId id="823" r:id="rId69"/>
    <p:sldId id="824" r:id="rId70"/>
    <p:sldId id="825" r:id="rId71"/>
    <p:sldId id="826" r:id="rId72"/>
    <p:sldId id="941" r:id="rId73"/>
    <p:sldId id="802" r:id="rId74"/>
    <p:sldId id="828" r:id="rId75"/>
    <p:sldId id="829" r:id="rId76"/>
    <p:sldId id="800" r:id="rId77"/>
    <p:sldId id="830" r:id="rId78"/>
    <p:sldId id="831" r:id="rId79"/>
    <p:sldId id="862" r:id="rId80"/>
    <p:sldId id="865" r:id="rId81"/>
    <p:sldId id="864" r:id="rId82"/>
    <p:sldId id="923" r:id="rId83"/>
    <p:sldId id="924" r:id="rId84"/>
    <p:sldId id="926" r:id="rId85"/>
    <p:sldId id="834" r:id="rId86"/>
    <p:sldId id="838" r:id="rId87"/>
    <p:sldId id="866" r:id="rId88"/>
    <p:sldId id="867" r:id="rId89"/>
    <p:sldId id="920" r:id="rId90"/>
    <p:sldId id="943" r:id="rId91"/>
    <p:sldId id="929" r:id="rId92"/>
    <p:sldId id="942" r:id="rId93"/>
    <p:sldId id="932" r:id="rId94"/>
    <p:sldId id="933" r:id="rId95"/>
    <p:sldId id="934" r:id="rId96"/>
    <p:sldId id="951" r:id="rId97"/>
    <p:sldId id="930" r:id="rId98"/>
    <p:sldId id="931" r:id="rId99"/>
    <p:sldId id="948" r:id="rId100"/>
    <p:sldId id="928" r:id="rId101"/>
    <p:sldId id="936" r:id="rId102"/>
    <p:sldId id="940" r:id="rId103"/>
    <p:sldId id="952" r:id="rId104"/>
    <p:sldId id="953" r:id="rId105"/>
    <p:sldId id="954" r:id="rId106"/>
    <p:sldId id="791" r:id="rId107"/>
    <p:sldId id="717" r:id="rId108"/>
    <p:sldId id="921" r:id="rId109"/>
    <p:sldId id="944" r:id="rId110"/>
    <p:sldId id="744" r:id="rId111"/>
    <p:sldId id="870" r:id="rId112"/>
    <p:sldId id="846" r:id="rId113"/>
    <p:sldId id="847" r:id="rId114"/>
    <p:sldId id="856" r:id="rId115"/>
    <p:sldId id="855" r:id="rId116"/>
    <p:sldId id="857" r:id="rId117"/>
    <p:sldId id="849" r:id="rId118"/>
    <p:sldId id="859" r:id="rId119"/>
    <p:sldId id="860" r:id="rId120"/>
    <p:sldId id="875" r:id="rId121"/>
  </p:sldIdLst>
  <p:sldSz cx="9144000" cy="5143500" type="screen16x9"/>
  <p:notesSz cx="7315200" cy="96012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66FF33"/>
    <a:srgbClr val="FFC9C9"/>
    <a:srgbClr val="003366"/>
    <a:srgbClr val="0000FF"/>
    <a:srgbClr val="5858D6"/>
    <a:srgbClr val="FF3F3F"/>
    <a:srgbClr val="FF8181"/>
    <a:srgbClr val="FFCC99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54" autoAdjust="0"/>
    <p:restoredTop sz="98934" autoAdjust="0"/>
  </p:normalViewPr>
  <p:slideViewPr>
    <p:cSldViewPr snapToGrid="0">
      <p:cViewPr varScale="1">
        <p:scale>
          <a:sx n="71" d="100"/>
          <a:sy n="71" d="100"/>
        </p:scale>
        <p:origin x="24" y="586"/>
      </p:cViewPr>
      <p:guideLst>
        <p:guide orient="horz" pos="1620"/>
        <p:guide pos="2880"/>
      </p:guideLst>
    </p:cSldViewPr>
  </p:slideViewPr>
  <p:outlineViewPr>
    <p:cViewPr>
      <p:scale>
        <a:sx n="20" d="100"/>
        <a:sy n="2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698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cs typeface="Times New Roman" pitchFamily="18" charset="0"/>
              </a:defRPr>
            </a:lvl1pPr>
          </a:lstStyle>
          <a:p>
            <a:pPr>
              <a:defRPr/>
            </a:pPr>
            <a:fld id="{BD087C93-04CB-431B-B921-9479533F005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6315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cs typeface="Times New Roman" pitchFamily="18" charset="0"/>
              </a:defRPr>
            </a:lvl1pPr>
          </a:lstStyle>
          <a:p>
            <a:pPr>
              <a:defRPr/>
            </a:pPr>
            <a:fld id="{938D1779-7EAE-47D2-BB95-5FCCE3AD3C6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54968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7"/>
          <p:cNvSpPr>
            <a:spLocks noChangeShapeType="1"/>
          </p:cNvSpPr>
          <p:nvPr userDrawn="1"/>
        </p:nvSpPr>
        <p:spPr bwMode="auto">
          <a:xfrm>
            <a:off x="413658" y="457200"/>
            <a:ext cx="8305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050"/>
          </a:p>
        </p:txBody>
      </p:sp>
      <p:sp>
        <p:nvSpPr>
          <p:cNvPr id="276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1286" y="498363"/>
            <a:ext cx="7772400" cy="524896"/>
          </a:xfrm>
        </p:spPr>
        <p:txBody>
          <a:bodyPr/>
          <a:lstStyle>
            <a:lvl1pPr>
              <a:defRPr sz="1950" b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6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86114" y="1641021"/>
            <a:ext cx="6400800" cy="1314450"/>
          </a:xfrm>
        </p:spPr>
        <p:txBody>
          <a:bodyPr/>
          <a:lstStyle>
            <a:lvl1pPr marL="0" indent="0" algn="ctr">
              <a:buFontTx/>
              <a:buNone/>
              <a:defRPr sz="135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auto">
          <a:xfrm>
            <a:off x="384630" y="1115786"/>
            <a:ext cx="83058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0" y="-2"/>
            <a:ext cx="9144000" cy="542927"/>
          </a:xfrm>
          <a:prstGeom prst="rect">
            <a:avLst/>
          </a:prstGeom>
          <a:solidFill>
            <a:srgbClr val="0033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0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649" y="137188"/>
            <a:ext cx="5493657" cy="290757"/>
          </a:xfrm>
        </p:spPr>
        <p:txBody>
          <a:bodyPr/>
          <a:lstStyle>
            <a:lvl1pPr algn="l">
              <a:defRPr sz="1800"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87" y="633412"/>
            <a:ext cx="8521605" cy="4176713"/>
          </a:xfrm>
        </p:spPr>
        <p:txBody>
          <a:bodyPr/>
          <a:lstStyle>
            <a:lvl1pPr marL="348854" indent="-348854">
              <a:buNone/>
              <a:defRPr sz="1500" b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1pPr>
            <a:lvl2pPr marL="511969" indent="-163116">
              <a:buFont typeface="Arial" pitchFamily="34" charset="0"/>
              <a:buChar char="•"/>
              <a:defRPr sz="1200" b="0">
                <a:latin typeface="Arial" pitchFamily="34" charset="0"/>
                <a:cs typeface="Arial" pitchFamily="34" charset="0"/>
              </a:defRPr>
            </a:lvl2pPr>
            <a:lvl3pPr marL="685800" indent="-163116">
              <a:buFontTx/>
              <a:buNone/>
              <a:defRPr sz="1200" i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3pPr>
            <a:lvl4pPr marL="862013" indent="-171450">
              <a:buFont typeface="Courier New" pitchFamily="49" charset="0"/>
              <a:buChar char="o"/>
              <a:defRPr sz="1050" baseline="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4pPr>
            <a:lvl5pPr marL="1195388" indent="-171450" defTabSz="772716">
              <a:tabLst>
                <a:tab pos="1066800" algn="l"/>
              </a:tabLs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-Third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Line 7"/>
          <p:cNvSpPr>
            <a:spLocks noChangeShapeType="1"/>
          </p:cNvSpPr>
          <p:nvPr userDrawn="1"/>
        </p:nvSpPr>
        <p:spPr bwMode="auto">
          <a:xfrm>
            <a:off x="0" y="4878841"/>
            <a:ext cx="9144000" cy="0"/>
          </a:xfrm>
          <a:prstGeom prst="line">
            <a:avLst/>
          </a:prstGeom>
          <a:noFill/>
          <a:ln w="25400">
            <a:solidFill>
              <a:srgbClr val="003366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050"/>
          </a:p>
        </p:txBody>
      </p:sp>
      <p:sp>
        <p:nvSpPr>
          <p:cNvPr id="9" name="TextBox 8"/>
          <p:cNvSpPr txBox="1"/>
          <p:nvPr userDrawn="1"/>
        </p:nvSpPr>
        <p:spPr>
          <a:xfrm>
            <a:off x="1542477" y="4874081"/>
            <a:ext cx="61144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rgbClr val="003366"/>
                </a:solidFill>
                <a:latin typeface="Arial" pitchFamily="34" charset="0"/>
                <a:cs typeface="Arial" pitchFamily="34" charset="0"/>
              </a:rPr>
              <a:t>From Montana to the Moon</a:t>
            </a:r>
          </a:p>
        </p:txBody>
      </p:sp>
      <p:pic>
        <p:nvPicPr>
          <p:cNvPr id="4" name="Picture 2" descr="C:\Users\k91h784\Desktop\header_logo.png">
            <a:extLst>
              <a:ext uri="{FF2B5EF4-FFF2-40B4-BE49-F238E27FC236}">
                <a16:creationId xmlns:a16="http://schemas.microsoft.com/office/drawing/2014/main" id="{FCEBD11E-C1CD-7D05-EF99-C3BE60499E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34" y="4874081"/>
            <a:ext cx="381153" cy="2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8DB1B4-BE3A-6E7F-8D76-20D6469AD2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8" r="45679"/>
          <a:stretch/>
        </p:blipFill>
        <p:spPr>
          <a:xfrm>
            <a:off x="6963173" y="-8103"/>
            <a:ext cx="2068083" cy="641516"/>
          </a:xfrm>
          <a:prstGeom prst="rect">
            <a:avLst/>
          </a:prstGeom>
        </p:spPr>
      </p:pic>
      <p:pic>
        <p:nvPicPr>
          <p:cNvPr id="6" name="Picture 2" descr="C:\Users\k91h784\Desktop\header_logo.png">
            <a:extLst>
              <a:ext uri="{FF2B5EF4-FFF2-40B4-BE49-F238E27FC236}">
                <a16:creationId xmlns:a16="http://schemas.microsoft.com/office/drawing/2014/main" id="{AC9BDF0C-F2DA-8F6A-84DB-00AC76A619A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85213" y="4874081"/>
            <a:ext cx="359567" cy="27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85750"/>
            <a:ext cx="77724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00100"/>
            <a:ext cx="77724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2250">
          <a:solidFill>
            <a:schemeClr val="tx2"/>
          </a:solidFill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gif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74.jpeg"/><Relationship Id="rId7" Type="http://schemas.openxmlformats.org/officeDocument/2006/relationships/image" Target="../media/image68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6.png"/><Relationship Id="rId10" Type="http://schemas.openxmlformats.org/officeDocument/2006/relationships/image" Target="../media/image79.jpeg"/><Relationship Id="rId4" Type="http://schemas.openxmlformats.org/officeDocument/2006/relationships/image" Target="../media/image75.jpeg"/><Relationship Id="rId9" Type="http://schemas.openxmlformats.org/officeDocument/2006/relationships/image" Target="../media/image78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86.jpeg"/><Relationship Id="rId3" Type="http://schemas.openxmlformats.org/officeDocument/2006/relationships/image" Target="../media/image80.jpeg"/><Relationship Id="rId7" Type="http://schemas.openxmlformats.org/officeDocument/2006/relationships/image" Target="../media/image76.png"/><Relationship Id="rId12" Type="http://schemas.openxmlformats.org/officeDocument/2006/relationships/image" Target="../media/image8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11" Type="http://schemas.openxmlformats.org/officeDocument/2006/relationships/image" Target="../media/image84.jpeg"/><Relationship Id="rId5" Type="http://schemas.openxmlformats.org/officeDocument/2006/relationships/image" Target="../media/image75.jpeg"/><Relationship Id="rId10" Type="http://schemas.openxmlformats.org/officeDocument/2006/relationships/image" Target="../media/image83.jpeg"/><Relationship Id="rId4" Type="http://schemas.openxmlformats.org/officeDocument/2006/relationships/image" Target="../media/image74.jpeg"/><Relationship Id="rId9" Type="http://schemas.openxmlformats.org/officeDocument/2006/relationships/image" Target="../media/image8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91.jpeg"/><Relationship Id="rId3" Type="http://schemas.openxmlformats.org/officeDocument/2006/relationships/image" Target="../media/image70.jpeg"/><Relationship Id="rId7" Type="http://schemas.openxmlformats.org/officeDocument/2006/relationships/image" Target="../media/image88.jpeg"/><Relationship Id="rId12" Type="http://schemas.openxmlformats.org/officeDocument/2006/relationships/image" Target="../media/image90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11" Type="http://schemas.openxmlformats.org/officeDocument/2006/relationships/image" Target="../media/image89.png"/><Relationship Id="rId5" Type="http://schemas.openxmlformats.org/officeDocument/2006/relationships/image" Target="../media/image74.jpeg"/><Relationship Id="rId10" Type="http://schemas.openxmlformats.org/officeDocument/2006/relationships/image" Target="../media/image71.png"/><Relationship Id="rId4" Type="http://schemas.openxmlformats.org/officeDocument/2006/relationships/image" Target="../media/image80.jpeg"/><Relationship Id="rId9" Type="http://schemas.openxmlformats.org/officeDocument/2006/relationships/image" Target="../media/image76.png"/><Relationship Id="rId14" Type="http://schemas.openxmlformats.org/officeDocument/2006/relationships/image" Target="../media/image92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5.jpeg"/><Relationship Id="rId7" Type="http://schemas.openxmlformats.org/officeDocument/2006/relationships/image" Target="../media/image98.pn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5" Type="http://schemas.openxmlformats.org/officeDocument/2006/relationships/image" Target="../media/image93.jpeg"/><Relationship Id="rId4" Type="http://schemas.openxmlformats.org/officeDocument/2006/relationships/image" Target="../media/image96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13" Type="http://schemas.microsoft.com/office/2007/relationships/hdphoto" Target="../media/hdphoto2.wdp"/><Relationship Id="rId18" Type="http://schemas.openxmlformats.org/officeDocument/2006/relationships/image" Target="../media/image113.jpe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17" Type="http://schemas.openxmlformats.org/officeDocument/2006/relationships/image" Target="../media/image112.JPG"/><Relationship Id="rId2" Type="http://schemas.openxmlformats.org/officeDocument/2006/relationships/image" Target="../media/image100.jpeg"/><Relationship Id="rId16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jpeg"/><Relationship Id="rId11" Type="http://schemas.openxmlformats.org/officeDocument/2006/relationships/image" Target="../media/image108.jpeg"/><Relationship Id="rId5" Type="http://schemas.openxmlformats.org/officeDocument/2006/relationships/image" Target="../media/image103.png"/><Relationship Id="rId15" Type="http://schemas.microsoft.com/office/2007/relationships/hdphoto" Target="../media/hdphoto3.wdp"/><Relationship Id="rId10" Type="http://schemas.microsoft.com/office/2007/relationships/hdphoto" Target="../media/hdphoto1.wdp"/><Relationship Id="rId4" Type="http://schemas.openxmlformats.org/officeDocument/2006/relationships/image" Target="../media/image102.jpeg"/><Relationship Id="rId9" Type="http://schemas.openxmlformats.org/officeDocument/2006/relationships/image" Target="../media/image107.png"/><Relationship Id="rId14" Type="http://schemas.openxmlformats.org/officeDocument/2006/relationships/image" Target="../media/image1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eg"/><Relationship Id="rId13" Type="http://schemas.openxmlformats.org/officeDocument/2006/relationships/image" Target="../media/image119.png"/><Relationship Id="rId3" Type="http://schemas.openxmlformats.org/officeDocument/2006/relationships/image" Target="../media/image80.jpeg"/><Relationship Id="rId7" Type="http://schemas.openxmlformats.org/officeDocument/2006/relationships/image" Target="../media/image81.jpeg"/><Relationship Id="rId12" Type="http://schemas.openxmlformats.org/officeDocument/2006/relationships/image" Target="../media/image118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11" Type="http://schemas.openxmlformats.org/officeDocument/2006/relationships/image" Target="../media/image117.jpeg"/><Relationship Id="rId5" Type="http://schemas.openxmlformats.org/officeDocument/2006/relationships/image" Target="../media/image75.jpeg"/><Relationship Id="rId10" Type="http://schemas.openxmlformats.org/officeDocument/2006/relationships/image" Target="../media/image71.png"/><Relationship Id="rId4" Type="http://schemas.openxmlformats.org/officeDocument/2006/relationships/image" Target="../media/image74.jpeg"/><Relationship Id="rId9" Type="http://schemas.openxmlformats.org/officeDocument/2006/relationships/image" Target="../media/image7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2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jpe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eg"/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8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png"/><Relationship Id="rId5" Type="http://schemas.openxmlformats.org/officeDocument/2006/relationships/image" Target="../media/image168.jpeg"/><Relationship Id="rId4" Type="http://schemas.openxmlformats.org/officeDocument/2006/relationships/image" Target="../media/image167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73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72.png"/><Relationship Id="rId5" Type="http://schemas.openxmlformats.org/officeDocument/2006/relationships/image" Target="../media/image171.png"/><Relationship Id="rId4" Type="http://schemas.openxmlformats.org/officeDocument/2006/relationships/image" Target="../media/image170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7.png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7" Type="http://schemas.openxmlformats.org/officeDocument/2006/relationships/image" Target="../media/image185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0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jpeg"/><Relationship Id="rId3" Type="http://schemas.openxmlformats.org/officeDocument/2006/relationships/image" Target="../media/image182.png"/><Relationship Id="rId7" Type="http://schemas.openxmlformats.org/officeDocument/2006/relationships/image" Target="../media/image185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5" Type="http://schemas.openxmlformats.org/officeDocument/2006/relationships/image" Target="../media/image183.png"/><Relationship Id="rId4" Type="http://schemas.openxmlformats.org/officeDocument/2006/relationships/image" Target="../media/image18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89.png"/><Relationship Id="rId7" Type="http://schemas.openxmlformats.org/officeDocument/2006/relationships/image" Target="../media/image193.jpeg"/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2.jpeg"/><Relationship Id="rId5" Type="http://schemas.openxmlformats.org/officeDocument/2006/relationships/image" Target="../media/image191.png"/><Relationship Id="rId4" Type="http://schemas.openxmlformats.org/officeDocument/2006/relationships/image" Target="../media/image19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6.png"/><Relationship Id="rId4" Type="http://schemas.openxmlformats.org/officeDocument/2006/relationships/image" Target="../media/image196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6.png"/><Relationship Id="rId5" Type="http://schemas.openxmlformats.org/officeDocument/2006/relationships/image" Target="../media/image197.png"/><Relationship Id="rId4" Type="http://schemas.openxmlformats.org/officeDocument/2006/relationships/image" Target="../media/image196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146.pn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146.png"/><Relationship Id="rId2" Type="http://schemas.openxmlformats.org/officeDocument/2006/relationships/image" Target="../media/image19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jpe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jpe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jpeg"/><Relationship Id="rId3" Type="http://schemas.openxmlformats.org/officeDocument/2006/relationships/image" Target="../media/image201.jpeg"/><Relationship Id="rId7" Type="http://schemas.openxmlformats.org/officeDocument/2006/relationships/image" Target="../media/image205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4.jpeg"/><Relationship Id="rId11" Type="http://schemas.openxmlformats.org/officeDocument/2006/relationships/image" Target="../media/image209.jpeg"/><Relationship Id="rId5" Type="http://schemas.openxmlformats.org/officeDocument/2006/relationships/image" Target="../media/image203.jpeg"/><Relationship Id="rId10" Type="http://schemas.openxmlformats.org/officeDocument/2006/relationships/image" Target="../media/image208.jpeg"/><Relationship Id="rId4" Type="http://schemas.openxmlformats.org/officeDocument/2006/relationships/image" Target="../media/image202.jpeg"/><Relationship Id="rId9" Type="http://schemas.openxmlformats.org/officeDocument/2006/relationships/image" Target="../media/image207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gif"/><Relationship Id="rId3" Type="http://schemas.openxmlformats.org/officeDocument/2006/relationships/image" Target="../media/image213.jpeg"/><Relationship Id="rId7" Type="http://schemas.openxmlformats.org/officeDocument/2006/relationships/image" Target="../media/image160.jpeg"/><Relationship Id="rId2" Type="http://schemas.openxmlformats.org/officeDocument/2006/relationships/image" Target="../media/image2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5.jpeg"/><Relationship Id="rId5" Type="http://schemas.openxmlformats.org/officeDocument/2006/relationships/image" Target="../media/image127.jpeg"/><Relationship Id="rId4" Type="http://schemas.openxmlformats.org/officeDocument/2006/relationships/image" Target="../media/image214.jpeg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jpeg"/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jpeg"/><Relationship Id="rId2" Type="http://schemas.openxmlformats.org/officeDocument/2006/relationships/image" Target="../media/image222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image" Target="../media/image224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9.png"/><Relationship Id="rId4" Type="http://schemas.openxmlformats.org/officeDocument/2006/relationships/image" Target="../media/image228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6465" y="363772"/>
            <a:ext cx="5829300" cy="811613"/>
          </a:xfrm>
        </p:spPr>
        <p:txBody>
          <a:bodyPr/>
          <a:lstStyle/>
          <a:p>
            <a:r>
              <a:rPr lang="en-US" sz="2400" dirty="0"/>
              <a:t>From Montana to the Moon</a:t>
            </a:r>
            <a:br>
              <a:rPr lang="en-US" sz="1800" dirty="0"/>
            </a:br>
            <a:r>
              <a:rPr lang="en-US" sz="1200" i="1" dirty="0"/>
              <a:t>The Story of MSU’s Space Computer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54114" y="1258295"/>
            <a:ext cx="3276600" cy="762226"/>
          </a:xfrm>
        </p:spPr>
        <p:txBody>
          <a:bodyPr/>
          <a:lstStyle/>
          <a:p>
            <a:r>
              <a:rPr lang="en-US" dirty="0"/>
              <a:t> </a:t>
            </a:r>
            <a:endParaRPr lang="en-US" b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9F59555-503D-4488-B268-3AD96CA80F54}"/>
              </a:ext>
            </a:extLst>
          </p:cNvPr>
          <p:cNvSpPr txBox="1">
            <a:spLocks/>
          </p:cNvSpPr>
          <p:nvPr/>
        </p:nvSpPr>
        <p:spPr bwMode="auto">
          <a:xfrm>
            <a:off x="2316662" y="1148503"/>
            <a:ext cx="4351503" cy="102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b="1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en-US" sz="1650" kern="0" dirty="0"/>
              <a:t>Dr. Brock J. LaMeres</a:t>
            </a:r>
            <a:br>
              <a:rPr lang="en-US" sz="1500" kern="0" dirty="0"/>
            </a:br>
            <a:br>
              <a:rPr lang="en-US" sz="450" kern="0" dirty="0"/>
            </a:br>
            <a:r>
              <a:rPr lang="en-US" sz="1200" b="0" kern="0" dirty="0"/>
              <a:t>Professor, Electrical &amp; Computer Engineering</a:t>
            </a:r>
          </a:p>
        </p:txBody>
      </p:sp>
      <p:pic>
        <p:nvPicPr>
          <p:cNvPr id="4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446D17AD-3244-46B4-4531-F7EC7A1F7E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9"/>
          <a:stretch/>
        </p:blipFill>
        <p:spPr>
          <a:xfrm>
            <a:off x="7374389" y="263954"/>
            <a:ext cx="1610438" cy="112554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4B721F0-21BC-F878-6E63-EAF89E8A5B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"/>
          <a:stretch/>
        </p:blipFill>
        <p:spPr bwMode="auto">
          <a:xfrm>
            <a:off x="0" y="1731420"/>
            <a:ext cx="9144000" cy="34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9DA4E62-32A0-CB2D-C49A-C3DFF85107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04" t="3370" r="47757" b="91589"/>
          <a:stretch/>
        </p:blipFill>
        <p:spPr bwMode="auto">
          <a:xfrm>
            <a:off x="4447966" y="1783262"/>
            <a:ext cx="369052" cy="35537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lose up of a sign&#10;&#10;Description automatically generated">
            <a:extLst>
              <a:ext uri="{FF2B5EF4-FFF2-40B4-BE49-F238E27FC236}">
                <a16:creationId xmlns:a16="http://schemas.microsoft.com/office/drawing/2014/main" id="{17C0D5E3-2958-AE0D-8C8F-57834D91E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09"/>
          <a:stretch/>
        </p:blipFill>
        <p:spPr>
          <a:xfrm>
            <a:off x="91695" y="270304"/>
            <a:ext cx="1610438" cy="1125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40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5F0C-E714-4EAC-A972-6B0BD15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Tonight’s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0FCE-10B5-407A-82F6-2B9DA578E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647" y="633412"/>
            <a:ext cx="7330131" cy="4176713"/>
          </a:xfrm>
        </p:spPr>
        <p:txBody>
          <a:bodyPr/>
          <a:lstStyle/>
          <a:p>
            <a:pPr marL="0" indent="0"/>
            <a:r>
              <a:rPr lang="en-US" i="1" dirty="0"/>
              <a:t>What is possible </a:t>
            </a:r>
            <a:br>
              <a:rPr lang="en-US" i="1" dirty="0"/>
            </a:br>
            <a:r>
              <a:rPr lang="en-US" i="1" dirty="0"/>
              <a:t>in Montana?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EA61D-C65C-42B5-9AA0-E3AA2B9B14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54"/>
          <a:stretch/>
        </p:blipFill>
        <p:spPr>
          <a:xfrm>
            <a:off x="508647" y="1233664"/>
            <a:ext cx="7976022" cy="3615854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B07B2B4-594A-4BD3-A5ED-CF1E5D0EC3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t="2389" r="2952" b="1768"/>
          <a:stretch/>
        </p:blipFill>
        <p:spPr>
          <a:xfrm>
            <a:off x="3666468" y="594019"/>
            <a:ext cx="1613265" cy="16005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70082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99554-DC01-4899-42A9-CDFD3FCED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79558-2D47-DAAD-7716-9CA60E925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8AF18-2F89-4FD6-3BCE-35B5820E3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2"/>
            <a:ext cx="6582215" cy="4176713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8AF1D80E-4AF3-4A77-E678-5DD06EBF0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20" y="684091"/>
            <a:ext cx="3440084" cy="19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6294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C944E-399B-22BC-3E36-C950CA7FE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24B72-9677-778C-50F5-89701FFF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C4DDF-5F75-7E83-8CC4-D60D259EC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2"/>
            <a:ext cx="6582215" cy="4176713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9D63BA6-2795-5326-00A5-70E8F51D8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20" y="684091"/>
            <a:ext cx="3440084" cy="19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BD60CC-4F78-6BEE-724A-9FF754161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29" y="1286090"/>
            <a:ext cx="1294243" cy="822384"/>
          </a:xfrm>
          <a:prstGeom prst="rect">
            <a:avLst/>
          </a:prstGeom>
        </p:spPr>
      </p:pic>
      <p:pic>
        <p:nvPicPr>
          <p:cNvPr id="1026" name="Picture 2" descr="West High students seeking names of graduates killed in battle | Local  Education | billingsgazette.com">
            <a:extLst>
              <a:ext uri="{FF2B5EF4-FFF2-40B4-BE49-F238E27FC236}">
                <a16:creationId xmlns:a16="http://schemas.microsoft.com/office/drawing/2014/main" id="{E923423A-5EB5-2038-9CE1-6E17361C5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26" y="624903"/>
            <a:ext cx="932619" cy="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EAEC936-BDBC-0AB9-13BA-88C0037E93D0}"/>
              </a:ext>
            </a:extLst>
          </p:cNvPr>
          <p:cNvSpPr/>
          <p:nvPr/>
        </p:nvSpPr>
        <p:spPr bwMode="auto">
          <a:xfrm>
            <a:off x="1894442" y="1701209"/>
            <a:ext cx="577863" cy="466187"/>
          </a:xfrm>
          <a:prstGeom prst="ellips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16529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2A3D4-D533-9CEF-C422-A49B4F8CE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1B8A6-4988-AF61-377F-8C3E1FFE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F335C-316F-8C1C-DD61-3C0AEEB5FA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2"/>
            <a:ext cx="6582215" cy="4176713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E588AE6-67F2-E812-B823-0A548A9A9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20" y="684091"/>
            <a:ext cx="3440084" cy="19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BFC038-3F5E-DF69-0C37-9C958C159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29" y="1286090"/>
            <a:ext cx="1294243" cy="822384"/>
          </a:xfrm>
          <a:prstGeom prst="rect">
            <a:avLst/>
          </a:prstGeom>
        </p:spPr>
      </p:pic>
      <p:pic>
        <p:nvPicPr>
          <p:cNvPr id="1026" name="Picture 2" descr="West High students seeking names of graduates killed in battle | Local  Education | billingsgazette.com">
            <a:extLst>
              <a:ext uri="{FF2B5EF4-FFF2-40B4-BE49-F238E27FC236}">
                <a16:creationId xmlns:a16="http://schemas.microsoft.com/office/drawing/2014/main" id="{C42E7DD0-850C-574F-0DDD-12C727B0A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26" y="624903"/>
            <a:ext cx="932619" cy="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636AB5A-BDE3-2C46-A4DA-37D74BB2804F}"/>
              </a:ext>
            </a:extLst>
          </p:cNvPr>
          <p:cNvSpPr/>
          <p:nvPr/>
        </p:nvSpPr>
        <p:spPr bwMode="auto">
          <a:xfrm>
            <a:off x="1894442" y="1701209"/>
            <a:ext cx="577863" cy="466187"/>
          </a:xfrm>
          <a:prstGeom prst="ellips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6" name="Picture 5" descr="A person in a baseball uniform holding a baseball bat&#10;&#10;AI-generated content may be incorrect.">
            <a:extLst>
              <a:ext uri="{FF2B5EF4-FFF2-40B4-BE49-F238E27FC236}">
                <a16:creationId xmlns:a16="http://schemas.microsoft.com/office/drawing/2014/main" id="{5CE7370E-2013-0AA1-81A5-90B30FA5C4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99" y="2372864"/>
            <a:ext cx="1466423" cy="17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576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CE6C3-A349-6DC3-8B7A-8B38EAE90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3590C-0380-C088-A8B4-04DDAAB5B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3451C-CD45-A674-E2D7-9903F2A26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2"/>
            <a:ext cx="6582215" cy="4176713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20FF8AB5-C848-D2B5-BC76-058F04CC5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20" y="684091"/>
            <a:ext cx="3440084" cy="19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80AD58-B8F4-445B-7A9F-530920816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29" y="1286090"/>
            <a:ext cx="1294243" cy="822384"/>
          </a:xfrm>
          <a:prstGeom prst="rect">
            <a:avLst/>
          </a:prstGeom>
        </p:spPr>
      </p:pic>
      <p:pic>
        <p:nvPicPr>
          <p:cNvPr id="1026" name="Picture 2" descr="West High students seeking names of graduates killed in battle | Local  Education | billingsgazette.com">
            <a:extLst>
              <a:ext uri="{FF2B5EF4-FFF2-40B4-BE49-F238E27FC236}">
                <a16:creationId xmlns:a16="http://schemas.microsoft.com/office/drawing/2014/main" id="{650E7125-EFFF-1F5D-0F67-56A626B2C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26" y="624903"/>
            <a:ext cx="932619" cy="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2139B842-831C-04C1-EB36-6EF64E359863}"/>
              </a:ext>
            </a:extLst>
          </p:cNvPr>
          <p:cNvSpPr/>
          <p:nvPr/>
        </p:nvSpPr>
        <p:spPr bwMode="auto">
          <a:xfrm>
            <a:off x="1894442" y="1701209"/>
            <a:ext cx="577863" cy="466187"/>
          </a:xfrm>
          <a:prstGeom prst="ellips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6" name="Picture 5" descr="A person in a baseball uniform holding a baseball bat&#10;&#10;AI-generated content may be incorrect.">
            <a:extLst>
              <a:ext uri="{FF2B5EF4-FFF2-40B4-BE49-F238E27FC236}">
                <a16:creationId xmlns:a16="http://schemas.microsoft.com/office/drawing/2014/main" id="{BA7B8DDC-5CCA-6C74-0582-DA2E0101F92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99" y="2372864"/>
            <a:ext cx="1466423" cy="1775310"/>
          </a:xfrm>
          <a:prstGeom prst="rect">
            <a:avLst/>
          </a:prstGeom>
        </p:spPr>
      </p:pic>
      <p:pic>
        <p:nvPicPr>
          <p:cNvPr id="7" name="Picture 4" descr="Montana State Bobcats (@MSUBobcats) | Twitter">
            <a:extLst>
              <a:ext uri="{FF2B5EF4-FFF2-40B4-BE49-F238E27FC236}">
                <a16:creationId xmlns:a16="http://schemas.microsoft.com/office/drawing/2014/main" id="{EC73387C-C61C-A21D-D3BD-4986624CE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761" y="3368039"/>
            <a:ext cx="1167998" cy="116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Gown: Cap and Gown (for Grad Hand Fee)">
            <a:extLst>
              <a:ext uri="{FF2B5EF4-FFF2-40B4-BE49-F238E27FC236}">
                <a16:creationId xmlns:a16="http://schemas.microsoft.com/office/drawing/2014/main" id="{2702A12A-49C9-5966-6BA3-921E32A6F9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t="24920" r="3333" b="21984"/>
          <a:stretch/>
        </p:blipFill>
        <p:spPr bwMode="auto">
          <a:xfrm>
            <a:off x="3248738" y="2706633"/>
            <a:ext cx="1030601" cy="5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CEAE0C-4B22-D806-326E-81EC12E3C2B9}"/>
              </a:ext>
            </a:extLst>
          </p:cNvPr>
          <p:cNvSpPr txBox="1"/>
          <p:nvPr/>
        </p:nvSpPr>
        <p:spPr>
          <a:xfrm>
            <a:off x="3155758" y="4559001"/>
            <a:ext cx="1135952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Class of 98</a:t>
            </a:r>
          </a:p>
        </p:txBody>
      </p:sp>
    </p:spTree>
    <p:extLst>
      <p:ext uri="{BB962C8B-B14F-4D97-AF65-F5344CB8AC3E}">
        <p14:creationId xmlns:p14="http://schemas.microsoft.com/office/powerpoint/2010/main" val="17374157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A5368-0360-674D-B035-CD4243F97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B438A-A7F8-C643-F7FC-7E15EF542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899A1-C052-DC9A-BD3B-E49C6C5C1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2"/>
            <a:ext cx="6582215" cy="4176713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58D737C5-6F34-A323-40AE-852E84CB9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20" y="684091"/>
            <a:ext cx="3440084" cy="19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AD5D3B-7593-27FF-1D21-AD2C575929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29" y="1286090"/>
            <a:ext cx="1294243" cy="822384"/>
          </a:xfrm>
          <a:prstGeom prst="rect">
            <a:avLst/>
          </a:prstGeom>
        </p:spPr>
      </p:pic>
      <p:pic>
        <p:nvPicPr>
          <p:cNvPr id="1026" name="Picture 2" descr="West High students seeking names of graduates killed in battle | Local  Education | billingsgazette.com">
            <a:extLst>
              <a:ext uri="{FF2B5EF4-FFF2-40B4-BE49-F238E27FC236}">
                <a16:creationId xmlns:a16="http://schemas.microsoft.com/office/drawing/2014/main" id="{752A01EE-B65E-5C90-0879-3A7BCC544A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26" y="624903"/>
            <a:ext cx="932619" cy="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8851E8E5-A905-4029-91B8-4981A7A8075C}"/>
              </a:ext>
            </a:extLst>
          </p:cNvPr>
          <p:cNvSpPr/>
          <p:nvPr/>
        </p:nvSpPr>
        <p:spPr bwMode="auto">
          <a:xfrm>
            <a:off x="1894442" y="1701209"/>
            <a:ext cx="577863" cy="466187"/>
          </a:xfrm>
          <a:prstGeom prst="ellips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6" name="Picture 5" descr="A person in a baseball uniform holding a baseball bat&#10;&#10;AI-generated content may be incorrect.">
            <a:extLst>
              <a:ext uri="{FF2B5EF4-FFF2-40B4-BE49-F238E27FC236}">
                <a16:creationId xmlns:a16="http://schemas.microsoft.com/office/drawing/2014/main" id="{83DA676A-47B1-582B-A1D3-B98DE908B8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99" y="2372864"/>
            <a:ext cx="1466423" cy="1775310"/>
          </a:xfrm>
          <a:prstGeom prst="rect">
            <a:avLst/>
          </a:prstGeom>
        </p:spPr>
      </p:pic>
      <p:pic>
        <p:nvPicPr>
          <p:cNvPr id="7" name="Picture 4" descr="Montana State Bobcats (@MSUBobcats) | Twitter">
            <a:extLst>
              <a:ext uri="{FF2B5EF4-FFF2-40B4-BE49-F238E27FC236}">
                <a16:creationId xmlns:a16="http://schemas.microsoft.com/office/drawing/2014/main" id="{E09A84DB-E709-F921-FDB4-A3B55444E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761" y="3368039"/>
            <a:ext cx="1167998" cy="116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Gown: Cap and Gown (for Grad Hand Fee)">
            <a:extLst>
              <a:ext uri="{FF2B5EF4-FFF2-40B4-BE49-F238E27FC236}">
                <a16:creationId xmlns:a16="http://schemas.microsoft.com/office/drawing/2014/main" id="{F12B2358-75EC-4670-FEEA-A7DA7AEC73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t="24920" r="3333" b="21984"/>
          <a:stretch/>
        </p:blipFill>
        <p:spPr bwMode="auto">
          <a:xfrm>
            <a:off x="3248738" y="2706633"/>
            <a:ext cx="1030601" cy="5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DC0BBEB-0EC8-1B78-2403-FF2A4E797D62}"/>
              </a:ext>
            </a:extLst>
          </p:cNvPr>
          <p:cNvSpPr txBox="1"/>
          <p:nvPr/>
        </p:nvSpPr>
        <p:spPr>
          <a:xfrm>
            <a:off x="3155758" y="4559001"/>
            <a:ext cx="1135952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Class of 98</a:t>
            </a:r>
          </a:p>
        </p:txBody>
      </p:sp>
      <p:pic>
        <p:nvPicPr>
          <p:cNvPr id="10" name="Picture 6" descr="Image">
            <a:extLst>
              <a:ext uri="{FF2B5EF4-FFF2-40B4-BE49-F238E27FC236}">
                <a16:creationId xmlns:a16="http://schemas.microsoft.com/office/drawing/2014/main" id="{411CF725-9DD3-EC18-D138-13CF61F82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619" y="2689568"/>
            <a:ext cx="1738236" cy="51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Guide to Garden Of The Gods Park - Visit Colorado Springs">
            <a:extLst>
              <a:ext uri="{FF2B5EF4-FFF2-40B4-BE49-F238E27FC236}">
                <a16:creationId xmlns:a16="http://schemas.microsoft.com/office/drawing/2014/main" id="{96D25692-FD2F-8129-DD96-4C8A7C4F2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42" y="3259425"/>
            <a:ext cx="1590207" cy="88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olorado Buffaloes Logo | College football logos, Buffalo logo, Colorado  buffaloes">
            <a:extLst>
              <a:ext uri="{FF2B5EF4-FFF2-40B4-BE49-F238E27FC236}">
                <a16:creationId xmlns:a16="http://schemas.microsoft.com/office/drawing/2014/main" id="{4688A062-42EE-A7C3-5DE0-3DF5E975C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759" y="4248273"/>
            <a:ext cx="744454" cy="54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707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1DB25-3FFC-4FE5-8684-7E94E9121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610D-97E9-F284-FA5F-1272F0055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about me…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AAD86-E3E0-0990-7294-0154FE2B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3" y="633412"/>
            <a:ext cx="6582215" cy="4176713"/>
          </a:xfrm>
        </p:spPr>
        <p:txBody>
          <a:bodyPr/>
          <a:lstStyle/>
          <a:p>
            <a:pPr marL="0" indent="0"/>
            <a:br>
              <a:rPr lang="en-US" dirty="0"/>
            </a:br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0D42FDD8-0B28-FB96-273E-57A9684C4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920" y="684091"/>
            <a:ext cx="3440084" cy="1935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186BCB-81E0-469D-1CD9-A94F23E65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4529" y="1286090"/>
            <a:ext cx="1294243" cy="822384"/>
          </a:xfrm>
          <a:prstGeom prst="rect">
            <a:avLst/>
          </a:prstGeom>
        </p:spPr>
      </p:pic>
      <p:pic>
        <p:nvPicPr>
          <p:cNvPr id="1026" name="Picture 2" descr="West High students seeking names of graduates killed in battle | Local  Education | billingsgazette.com">
            <a:extLst>
              <a:ext uri="{FF2B5EF4-FFF2-40B4-BE49-F238E27FC236}">
                <a16:creationId xmlns:a16="http://schemas.microsoft.com/office/drawing/2014/main" id="{20A4F1A1-9EF5-6377-2F5C-7EDB558E7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4526" y="624903"/>
            <a:ext cx="932619" cy="6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196E7EC-16E0-9651-4A2C-CFF76E8E23D7}"/>
              </a:ext>
            </a:extLst>
          </p:cNvPr>
          <p:cNvSpPr/>
          <p:nvPr/>
        </p:nvSpPr>
        <p:spPr bwMode="auto">
          <a:xfrm>
            <a:off x="1894442" y="1701209"/>
            <a:ext cx="577863" cy="466187"/>
          </a:xfrm>
          <a:prstGeom prst="ellipse">
            <a:avLst/>
          </a:prstGeom>
          <a:noFill/>
          <a:ln w="1143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6" name="Picture 5" descr="A person in a baseball uniform holding a baseball bat&#10;&#10;AI-generated content may be incorrect.">
            <a:extLst>
              <a:ext uri="{FF2B5EF4-FFF2-40B4-BE49-F238E27FC236}">
                <a16:creationId xmlns:a16="http://schemas.microsoft.com/office/drawing/2014/main" id="{9E746C98-4FE6-EA76-3946-3EAEBEF241F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99" y="2372864"/>
            <a:ext cx="1466423" cy="1775310"/>
          </a:xfrm>
          <a:prstGeom prst="rect">
            <a:avLst/>
          </a:prstGeom>
        </p:spPr>
      </p:pic>
      <p:pic>
        <p:nvPicPr>
          <p:cNvPr id="7" name="Picture 4" descr="Montana State Bobcats (@MSUBobcats) | Twitter">
            <a:extLst>
              <a:ext uri="{FF2B5EF4-FFF2-40B4-BE49-F238E27FC236}">
                <a16:creationId xmlns:a16="http://schemas.microsoft.com/office/drawing/2014/main" id="{AA36503A-6712-7D6B-373D-D7DADE483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761" y="3368039"/>
            <a:ext cx="1167998" cy="116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Gown: Cap and Gown (for Grad Hand Fee)">
            <a:extLst>
              <a:ext uri="{FF2B5EF4-FFF2-40B4-BE49-F238E27FC236}">
                <a16:creationId xmlns:a16="http://schemas.microsoft.com/office/drawing/2014/main" id="{76E0B990-AFDD-AE14-247F-B1CD264ED1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" t="24920" r="3333" b="21984"/>
          <a:stretch/>
        </p:blipFill>
        <p:spPr bwMode="auto">
          <a:xfrm>
            <a:off x="3248738" y="2706633"/>
            <a:ext cx="1030601" cy="59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47D8B1-71D7-5CB6-8431-A1C94817A6AD}"/>
              </a:ext>
            </a:extLst>
          </p:cNvPr>
          <p:cNvSpPr txBox="1"/>
          <p:nvPr/>
        </p:nvSpPr>
        <p:spPr>
          <a:xfrm>
            <a:off x="3155758" y="4559001"/>
            <a:ext cx="1135952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Class of 98</a:t>
            </a:r>
          </a:p>
        </p:txBody>
      </p:sp>
      <p:pic>
        <p:nvPicPr>
          <p:cNvPr id="10" name="Picture 6" descr="Image">
            <a:extLst>
              <a:ext uri="{FF2B5EF4-FFF2-40B4-BE49-F238E27FC236}">
                <a16:creationId xmlns:a16="http://schemas.microsoft.com/office/drawing/2014/main" id="{0F68AA47-EF0A-2C3A-4691-BD2F382C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619" y="2689568"/>
            <a:ext cx="1738236" cy="51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Guide to Garden Of The Gods Park - Visit Colorado Springs">
            <a:extLst>
              <a:ext uri="{FF2B5EF4-FFF2-40B4-BE49-F238E27FC236}">
                <a16:creationId xmlns:a16="http://schemas.microsoft.com/office/drawing/2014/main" id="{427BFA93-BED5-9B7D-7A52-139842C7A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342" y="3259425"/>
            <a:ext cx="1590207" cy="88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4" descr="Colorado Buffaloes Logo | College football logos, Buffalo logo, Colorado  buffaloes">
            <a:extLst>
              <a:ext uri="{FF2B5EF4-FFF2-40B4-BE49-F238E27FC236}">
                <a16:creationId xmlns:a16="http://schemas.microsoft.com/office/drawing/2014/main" id="{DD2A47FF-503C-9ECA-D1EC-022911AE8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759" y="4248273"/>
            <a:ext cx="744454" cy="54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Montana State University Logo Download Page - Creative Services | Montana  State University">
            <a:extLst>
              <a:ext uri="{FF2B5EF4-FFF2-40B4-BE49-F238E27FC236}">
                <a16:creationId xmlns:a16="http://schemas.microsoft.com/office/drawing/2014/main" id="{207AE3CC-D3E3-9EEF-E13E-2B18D0664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7154" y="732429"/>
            <a:ext cx="1239240" cy="86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Lewis Skolnick | Revenge of the Nerds Wiki | Fandom">
            <a:extLst>
              <a:ext uri="{FF2B5EF4-FFF2-40B4-BE49-F238E27FC236}">
                <a16:creationId xmlns:a16="http://schemas.microsoft.com/office/drawing/2014/main" id="{78649941-8EA8-4D13-5383-5FABDD060A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91" y="1745060"/>
            <a:ext cx="1232784" cy="165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711E912-4036-D9AE-C883-34E7D4EC0921}"/>
              </a:ext>
            </a:extLst>
          </p:cNvPr>
          <p:cNvSpPr txBox="1"/>
          <p:nvPr/>
        </p:nvSpPr>
        <p:spPr>
          <a:xfrm>
            <a:off x="6453014" y="3500035"/>
            <a:ext cx="1414832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dirty="0">
                <a:latin typeface="Arial" panose="020B0604020202020204" pitchFamily="34" charset="0"/>
                <a:cs typeface="Arial" panose="020B0604020202020204" pitchFamily="34" charset="0"/>
              </a:rPr>
              <a:t>20 years later…</a:t>
            </a:r>
          </a:p>
        </p:txBody>
      </p:sp>
    </p:spTree>
    <p:extLst>
      <p:ext uri="{BB962C8B-B14F-4D97-AF65-F5344CB8AC3E}">
        <p14:creationId xmlns:p14="http://schemas.microsoft.com/office/powerpoint/2010/main" val="1106371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Professor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699" y="3615858"/>
            <a:ext cx="6502720" cy="1046231"/>
          </a:xfrm>
        </p:spPr>
        <p:txBody>
          <a:bodyPr/>
          <a:lstStyle/>
          <a:p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005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2CC8E-A6EC-5A60-39FE-0C02DDC77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63D60-208E-949B-396C-9E9580F6F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Professor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30CE4-F03D-CCE5-88EB-EB233E850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699" y="3833834"/>
            <a:ext cx="6502720" cy="828255"/>
          </a:xfrm>
        </p:spPr>
        <p:txBody>
          <a:bodyPr/>
          <a:lstStyle/>
          <a:p>
            <a:r>
              <a:rPr lang="en-US" sz="2475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86FEEA-12EC-018D-CBFF-BDBAB8CCF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949" y="586892"/>
            <a:ext cx="4765471" cy="308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854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E58BB-A148-530E-0557-7700412F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1B76-32BC-1A5E-D022-EE9E386F2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Professor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47A8F-5DCD-B039-AAD5-DD12E5691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699" y="3833834"/>
            <a:ext cx="6502720" cy="828255"/>
          </a:xfrm>
        </p:spPr>
        <p:txBody>
          <a:bodyPr/>
          <a:lstStyle/>
          <a:p>
            <a:r>
              <a:rPr lang="en-US" sz="2475" dirty="0"/>
              <a:t> 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4922EDF-6D62-F6B5-6100-6DC295EB8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834" y="728555"/>
            <a:ext cx="2507576" cy="236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52EF70-538E-DC64-3557-F18C31A01C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49" y="586892"/>
            <a:ext cx="4765471" cy="3089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5C71C-C7B9-BAC3-31D3-9B6FCFA6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0714-1C64-9CB1-B83D-A67D0C43B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Professor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B7A83-3974-318C-19F1-7F7AE583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699" y="3833834"/>
            <a:ext cx="6502720" cy="828255"/>
          </a:xfrm>
        </p:spPr>
        <p:txBody>
          <a:bodyPr/>
          <a:lstStyle/>
          <a:p>
            <a:r>
              <a:rPr lang="en-US" sz="2475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2DD30D-A170-6878-41E1-6ECFBDA19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834" y="728555"/>
            <a:ext cx="2507576" cy="236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2EE36E2-6251-40F1-3C7F-0F8A3D87C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49" y="586892"/>
            <a:ext cx="4765471" cy="30891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BBDECE-0DE2-E570-FBE1-F8D50CD59A50}"/>
              </a:ext>
            </a:extLst>
          </p:cNvPr>
          <p:cNvSpPr txBox="1"/>
          <p:nvPr/>
        </p:nvSpPr>
        <p:spPr>
          <a:xfrm>
            <a:off x="7153437" y="3170191"/>
            <a:ext cx="591982" cy="1327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625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05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131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335B2-6B98-1C4C-9FBD-588C807CF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38450-4D22-9F3B-C6F3-CB93316B0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Becoming a Professor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1CBF7-4F8A-2DD9-2200-328A78BF1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699" y="3833834"/>
            <a:ext cx="6502720" cy="828255"/>
          </a:xfrm>
        </p:spPr>
        <p:txBody>
          <a:bodyPr/>
          <a:lstStyle/>
          <a:p>
            <a:r>
              <a:rPr lang="en-US" sz="2475" dirty="0"/>
              <a:t>Well, I really like computers…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ED66202-9240-81E6-278F-993F96140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834" y="728555"/>
            <a:ext cx="2507576" cy="2362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23EE6F-C138-3ED6-FA01-29713D9864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949" y="586892"/>
            <a:ext cx="4765471" cy="30891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2371BD-B786-44E1-B820-D2553A041EF3}"/>
              </a:ext>
            </a:extLst>
          </p:cNvPr>
          <p:cNvSpPr txBox="1"/>
          <p:nvPr/>
        </p:nvSpPr>
        <p:spPr>
          <a:xfrm>
            <a:off x="7153437" y="3170191"/>
            <a:ext cx="591982" cy="1327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8625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050" b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38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88645"/>
            <a:ext cx="6645955" cy="422148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EA28566-ED9E-4BF8-94CC-A90F41487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65" y="719856"/>
            <a:ext cx="7213870" cy="391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k91h784\Desktop\header_logo.png">
            <a:extLst>
              <a:ext uri="{FF2B5EF4-FFF2-40B4-BE49-F238E27FC236}">
                <a16:creationId xmlns:a16="http://schemas.microsoft.com/office/drawing/2014/main" id="{A55DEA50-FEF4-415A-9CF4-A9FC75F5C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75" y="1456382"/>
            <a:ext cx="565420" cy="42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F6A39C-3959-4B9D-8465-0F1DC5B20338}"/>
              </a:ext>
            </a:extLst>
          </p:cNvPr>
          <p:cNvCxnSpPr>
            <a:cxnSpLocks/>
          </p:cNvCxnSpPr>
          <p:nvPr/>
        </p:nvCxnSpPr>
        <p:spPr bwMode="auto">
          <a:xfrm flipV="1">
            <a:off x="7895234" y="1892764"/>
            <a:ext cx="0" cy="497434"/>
          </a:xfrm>
          <a:prstGeom prst="straightConnector1">
            <a:avLst/>
          </a:prstGeom>
          <a:noFill/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323561F-9B7F-46FA-BBD3-C72DF40BF076}"/>
              </a:ext>
            </a:extLst>
          </p:cNvPr>
          <p:cNvSpPr txBox="1"/>
          <p:nvPr/>
        </p:nvSpPr>
        <p:spPr>
          <a:xfrm>
            <a:off x="7606529" y="2619640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</p:spTree>
    <p:extLst>
      <p:ext uri="{BB962C8B-B14F-4D97-AF65-F5344CB8AC3E}">
        <p14:creationId xmlns:p14="http://schemas.microsoft.com/office/powerpoint/2010/main" val="3167492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Existing Computers Work Well.  What’s the Problem?</a:t>
            </a:r>
            <a:endParaRPr lang="en-US" i="1" dirty="0"/>
          </a:p>
          <a:p>
            <a:pPr lvl="1"/>
            <a:r>
              <a:rPr lang="en-US" dirty="0"/>
              <a:t>Our existing computers have benefited from 40+ years of Moore’s Law.</a:t>
            </a:r>
          </a:p>
          <a:p>
            <a:pPr lvl="1"/>
            <a:r>
              <a:rPr lang="en-US" dirty="0"/>
              <a:t>In the 1960’s, Gordon Moore predicted that the number of transistors on a chip would double every ~24 months.</a:t>
            </a:r>
          </a:p>
          <a:p>
            <a:pPr lvl="1"/>
            <a:endParaRPr lang="en-US" dirty="0"/>
          </a:p>
        </p:txBody>
      </p:sp>
      <p:pic>
        <p:nvPicPr>
          <p:cNvPr id="6" name="Picture 4" descr="http://s.hswstatic.com/gif/moores-law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387" y="2192249"/>
            <a:ext cx="10096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739" y="1904814"/>
            <a:ext cx="3019117" cy="2528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67388" y="3740877"/>
            <a:ext cx="93935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Gordon Moore, co-founder of Intel, holding a vacuum tube.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6766" y="1688830"/>
            <a:ext cx="2217260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1959 - 1965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5359" y="1713830"/>
            <a:ext cx="2217260" cy="2077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3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1971* - 2011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40341" y="4433516"/>
            <a:ext cx="252178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 First microprocessor introduced in 1971, </a:t>
            </a:r>
          </a:p>
          <a:p>
            <a:pPr algn="ctr"/>
            <a:r>
              <a:rPr lang="en-US" sz="7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Intel 4004 with 2300 transistors.</a:t>
            </a:r>
          </a:p>
        </p:txBody>
      </p:sp>
      <p:pic>
        <p:nvPicPr>
          <p:cNvPr id="18434" name="Picture 2" descr="http://upload.wikimedia.org/wikipedia/commons/thumb/0/00/Transistor_Count_and_Moore%27s_Law_-_2011.svg/350px-Transistor_Count_and_Moore%27s_Law_-_2011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856" y="2079413"/>
            <a:ext cx="2536271" cy="228264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556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825" y="635267"/>
            <a:ext cx="7435695" cy="3023723"/>
          </a:xfrm>
        </p:spPr>
        <p:txBody>
          <a:bodyPr/>
          <a:lstStyle/>
          <a:p>
            <a:r>
              <a:rPr lang="en-US" dirty="0"/>
              <a:t>Why is Moore’s Law so Cool?</a:t>
            </a:r>
            <a:endParaRPr lang="en-US" i="1" dirty="0"/>
          </a:p>
          <a:p>
            <a:pPr lvl="1"/>
            <a:r>
              <a:rPr lang="en-US" dirty="0"/>
              <a:t>It gives us </a:t>
            </a:r>
            <a:r>
              <a:rPr lang="en-US" dirty="0">
                <a:solidFill>
                  <a:srgbClr val="C00000"/>
                </a:solidFill>
              </a:rPr>
              <a:t>smaller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faster</a:t>
            </a:r>
            <a:r>
              <a:rPr lang="en-US" dirty="0"/>
              <a:t>, and </a:t>
            </a:r>
            <a:r>
              <a:rPr lang="en-US" dirty="0">
                <a:solidFill>
                  <a:srgbClr val="C00000"/>
                </a:solidFill>
              </a:rPr>
              <a:t>less power</a:t>
            </a:r>
            <a:r>
              <a:rPr lang="en-US" dirty="0"/>
              <a:t>.</a:t>
            </a:r>
          </a:p>
        </p:txBody>
      </p:sp>
      <p:pic>
        <p:nvPicPr>
          <p:cNvPr id="19458" name="Picture 2" descr="http://s.hswstatic.com/gif/moores-law-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15"/>
          <a:stretch/>
        </p:blipFill>
        <p:spPr bwMode="auto">
          <a:xfrm>
            <a:off x="1442087" y="1558229"/>
            <a:ext cx="1230753" cy="118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60937" y="2849201"/>
            <a:ext cx="1495901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Replica of the First Transistor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AP Photo Paul Sakuma)</a:t>
            </a:r>
          </a:p>
        </p:txBody>
      </p:sp>
      <p:pic>
        <p:nvPicPr>
          <p:cNvPr id="2052" name="Picture 4" descr="http://newsroom.intel.com/servlet/JiveServlet/showImage/38-5572-2662/XeonPhiDie_0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7" r="7650"/>
          <a:stretch/>
        </p:blipFill>
        <p:spPr bwMode="auto">
          <a:xfrm>
            <a:off x="4426593" y="2012643"/>
            <a:ext cx="1801016" cy="146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480466" y="3428157"/>
            <a:ext cx="155566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 Xeon Phi, 22nm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newsroom.intel.com)</a:t>
            </a:r>
          </a:p>
        </p:txBody>
      </p:sp>
      <p:pic>
        <p:nvPicPr>
          <p:cNvPr id="2054" name="Picture 6" descr="http://www.cedmagic.com/history/intel-4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291" y="1823951"/>
            <a:ext cx="1494074" cy="108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756838" y="2953478"/>
            <a:ext cx="156407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Intel 4004, 10um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newsroom.intel.com)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60937" y="1273372"/>
            <a:ext cx="159305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1947 (1 transistor)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9510" y="1548248"/>
            <a:ext cx="175015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1971 (2300 transistors)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62532" y="1822206"/>
            <a:ext cx="172914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 (5B transistors)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9B04F5-88FD-44E8-84D9-7FD045D6DEC3}"/>
              </a:ext>
            </a:extLst>
          </p:cNvPr>
          <p:cNvSpPr txBox="1"/>
          <p:nvPr/>
        </p:nvSpPr>
        <p:spPr>
          <a:xfrm>
            <a:off x="6239609" y="2132709"/>
            <a:ext cx="172914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 (208B transistors)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387D3F-231C-42E3-8A9E-3D83BE42E29C}"/>
              </a:ext>
            </a:extLst>
          </p:cNvPr>
          <p:cNvSpPr txBox="1"/>
          <p:nvPr/>
        </p:nvSpPr>
        <p:spPr>
          <a:xfrm>
            <a:off x="6237226" y="4515339"/>
            <a:ext cx="155566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NVIDIA Blackwell GPU</a:t>
            </a:r>
          </a:p>
          <a:p>
            <a:pPr algn="ctr"/>
            <a:r>
              <a:rPr lang="en-US" sz="75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(Source: invidia.com)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A05680-6401-3954-705A-08E87FD8B7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934" y="2375081"/>
            <a:ext cx="1502462" cy="197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29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pic>
        <p:nvPicPr>
          <p:cNvPr id="3074" name="Picture 2" descr="http://ruckussquare.com/wp-content/uploads/2014/08/moor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93" y="1185863"/>
            <a:ext cx="613191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54287" y="2991662"/>
            <a:ext cx="2592602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Speed</a:t>
            </a: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per Clock Cycle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 flipV="1">
            <a:off x="4850606" y="2743200"/>
            <a:ext cx="328656" cy="32315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H="1" flipV="1">
            <a:off x="4800578" y="3180654"/>
            <a:ext cx="378684" cy="12263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 flipH="1">
            <a:off x="4825592" y="3486150"/>
            <a:ext cx="353670" cy="21431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7E9B73B-50E3-625B-8320-087B8F76A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BCAE288-E345-1BC9-7A00-8F47FEEF3E54}"/>
              </a:ext>
            </a:extLst>
          </p:cNvPr>
          <p:cNvSpPr txBox="1">
            <a:spLocks/>
          </p:cNvSpPr>
          <p:nvPr/>
        </p:nvSpPr>
        <p:spPr bwMode="auto">
          <a:xfrm>
            <a:off x="462013" y="635267"/>
            <a:ext cx="7440507" cy="3023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8854" indent="-348854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500" b="1">
                <a:solidFill>
                  <a:srgbClr val="003366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11969" indent="-16311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685800" indent="-163116" algn="l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200" i="1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3pPr>
            <a:lvl4pPr marL="862013" indent="-171450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050" baseline="0">
                <a:solidFill>
                  <a:srgbClr val="003366"/>
                </a:solidFill>
                <a:latin typeface="Arial" pitchFamily="34" charset="0"/>
                <a:cs typeface="Arial" pitchFamily="34" charset="0"/>
              </a:defRPr>
            </a:lvl4pPr>
            <a:lvl5pPr marL="1195388" indent="-171450" algn="l" defTabSz="772716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066800" algn="l"/>
              </a:tabLst>
              <a:defRPr sz="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Why is Moore’s Law so Cool?</a:t>
            </a:r>
            <a:endParaRPr lang="en-US" i="1" kern="0" dirty="0"/>
          </a:p>
          <a:p>
            <a:pPr lvl="1"/>
            <a:r>
              <a:rPr lang="en-US" kern="0" dirty="0"/>
              <a:t>It gives us </a:t>
            </a:r>
            <a:r>
              <a:rPr lang="en-US" kern="0" dirty="0">
                <a:solidFill>
                  <a:srgbClr val="C00000"/>
                </a:solidFill>
              </a:rPr>
              <a:t>smaller</a:t>
            </a:r>
            <a:r>
              <a:rPr lang="en-US" kern="0" dirty="0"/>
              <a:t>, </a:t>
            </a:r>
            <a:r>
              <a:rPr lang="en-US" kern="0" dirty="0">
                <a:solidFill>
                  <a:srgbClr val="C00000"/>
                </a:solidFill>
              </a:rPr>
              <a:t>faster</a:t>
            </a:r>
            <a:r>
              <a:rPr lang="en-US" kern="0" dirty="0"/>
              <a:t>, and </a:t>
            </a:r>
            <a:r>
              <a:rPr lang="en-US" kern="0" dirty="0">
                <a:solidFill>
                  <a:srgbClr val="C00000"/>
                </a:solidFill>
              </a:rPr>
              <a:t>less power</a:t>
            </a:r>
            <a:r>
              <a:rPr lang="en-US" kern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09381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BEFE4-07E9-BC0E-B9F6-FAD4E9C2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F664-253E-EAC3-32E3-C810BEAA0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pic>
        <p:nvPicPr>
          <p:cNvPr id="3074" name="Picture 2" descr="http://ruckussquare.com/wp-content/uploads/2014/08/moore2.png">
            <a:extLst>
              <a:ext uri="{FF2B5EF4-FFF2-40B4-BE49-F238E27FC236}">
                <a16:creationId xmlns:a16="http://schemas.microsoft.com/office/drawing/2014/main" id="{219D0061-4594-1B96-C872-D70531F1E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93" y="1185863"/>
            <a:ext cx="613191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2367F6-058E-234D-AFD4-3F9F91979FAA}"/>
              </a:ext>
            </a:extLst>
          </p:cNvPr>
          <p:cNvSpPr txBox="1"/>
          <p:nvPr/>
        </p:nvSpPr>
        <p:spPr>
          <a:xfrm>
            <a:off x="5254287" y="2991662"/>
            <a:ext cx="2592602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Speed</a:t>
            </a: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per Clock Cycle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5457AF-A354-EBB0-D3BD-12E0FAAC69AC}"/>
              </a:ext>
            </a:extLst>
          </p:cNvPr>
          <p:cNvCxnSpPr/>
          <p:nvPr/>
        </p:nvCxnSpPr>
        <p:spPr bwMode="auto">
          <a:xfrm flipH="1" flipV="1">
            <a:off x="4850606" y="2743200"/>
            <a:ext cx="328656" cy="32315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6A2F53-AC01-755C-DC42-33AC796B1DBE}"/>
              </a:ext>
            </a:extLst>
          </p:cNvPr>
          <p:cNvCxnSpPr/>
          <p:nvPr/>
        </p:nvCxnSpPr>
        <p:spPr bwMode="auto">
          <a:xfrm flipH="1" flipV="1">
            <a:off x="4800578" y="3180654"/>
            <a:ext cx="378684" cy="12263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F54D4F-E672-A4CD-F2A6-82EC9F04FF67}"/>
              </a:ext>
            </a:extLst>
          </p:cNvPr>
          <p:cNvCxnSpPr/>
          <p:nvPr/>
        </p:nvCxnSpPr>
        <p:spPr bwMode="auto">
          <a:xfrm flipH="1">
            <a:off x="4825592" y="3486150"/>
            <a:ext cx="353670" cy="21431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5925A4C-EEDD-519C-D07C-A01C932DBF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9" r="21449"/>
          <a:stretch/>
        </p:blipFill>
        <p:spPr>
          <a:xfrm>
            <a:off x="5190947" y="1272415"/>
            <a:ext cx="2592602" cy="259867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6149CE4-DFA8-4B70-016F-50E4A588EC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13" y="633412"/>
            <a:ext cx="8550679" cy="4176713"/>
          </a:xfrm>
        </p:spPr>
        <p:txBody>
          <a:bodyPr/>
          <a:lstStyle/>
          <a:p>
            <a:r>
              <a:rPr lang="en-US" dirty="0"/>
              <a:t>When will Moore’s Law End?</a:t>
            </a:r>
            <a:endParaRPr lang="en-US" i="1" dirty="0"/>
          </a:p>
          <a:p>
            <a:pPr marL="348853" lvl="1" indent="0">
              <a:buNone/>
            </a:pP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8853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788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B99D1-6C01-B458-89A2-4763ECF04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D850-E8DB-33F8-8283-701FC6A58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3DE08-ECC5-1385-9170-028FD0A56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9" y="630455"/>
            <a:ext cx="7430882" cy="4179670"/>
          </a:xfrm>
        </p:spPr>
        <p:txBody>
          <a:bodyPr>
            <a:noAutofit/>
          </a:bodyPr>
          <a:lstStyle/>
          <a:p>
            <a:r>
              <a:rPr lang="en-US" dirty="0"/>
              <a:t>When will Moore’s Law End?</a:t>
            </a:r>
            <a:endParaRPr lang="en-US" i="1" dirty="0"/>
          </a:p>
          <a:p>
            <a:pPr marL="348853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8853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3074" name="Picture 2" descr="http://ruckussquare.com/wp-content/uploads/2014/08/moore2.png">
            <a:extLst>
              <a:ext uri="{FF2B5EF4-FFF2-40B4-BE49-F238E27FC236}">
                <a16:creationId xmlns:a16="http://schemas.microsoft.com/office/drawing/2014/main" id="{B2BC64B8-11D5-5CA4-4745-7C9968472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293" y="1185863"/>
            <a:ext cx="6131915" cy="340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C91124-CDA7-D773-5F53-068B5B8C956B}"/>
              </a:ext>
            </a:extLst>
          </p:cNvPr>
          <p:cNvSpPr txBox="1"/>
          <p:nvPr/>
        </p:nvSpPr>
        <p:spPr>
          <a:xfrm>
            <a:off x="5254287" y="2991662"/>
            <a:ext cx="2592602" cy="623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 Speed</a:t>
            </a: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algn="l"/>
            <a:r>
              <a:rPr lang="en-US" sz="13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per Clock Cycle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4E5A21-425A-6327-8E9A-F8B2706B8197}"/>
              </a:ext>
            </a:extLst>
          </p:cNvPr>
          <p:cNvCxnSpPr/>
          <p:nvPr/>
        </p:nvCxnSpPr>
        <p:spPr bwMode="auto">
          <a:xfrm flipH="1" flipV="1">
            <a:off x="4850606" y="2743200"/>
            <a:ext cx="328656" cy="32315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6BB7EC4-D2C3-F384-E1CC-72F5B9E628B2}"/>
              </a:ext>
            </a:extLst>
          </p:cNvPr>
          <p:cNvCxnSpPr/>
          <p:nvPr/>
        </p:nvCxnSpPr>
        <p:spPr bwMode="auto">
          <a:xfrm flipH="1" flipV="1">
            <a:off x="4800578" y="3180654"/>
            <a:ext cx="378684" cy="12263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CE62595-3547-F2ED-5C89-FD3B04935D44}"/>
              </a:ext>
            </a:extLst>
          </p:cNvPr>
          <p:cNvCxnSpPr/>
          <p:nvPr/>
        </p:nvCxnSpPr>
        <p:spPr bwMode="auto">
          <a:xfrm flipH="1">
            <a:off x="4825592" y="3486150"/>
            <a:ext cx="353670" cy="21431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91756F18-8FFA-4ED9-4793-B39B8A6488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9" r="21449"/>
          <a:stretch/>
        </p:blipFill>
        <p:spPr>
          <a:xfrm>
            <a:off x="5190947" y="1272415"/>
            <a:ext cx="2592602" cy="2598674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02E5B0AD-48CF-396D-884E-824AA6232394}"/>
              </a:ext>
            </a:extLst>
          </p:cNvPr>
          <p:cNvSpPr/>
          <p:nvPr/>
        </p:nvSpPr>
        <p:spPr bwMode="auto">
          <a:xfrm>
            <a:off x="5843137" y="3897627"/>
            <a:ext cx="1822655" cy="921346"/>
          </a:xfrm>
          <a:prstGeom prst="wedgeEllipseCallout">
            <a:avLst>
              <a:gd name="adj1" fmla="val -30598"/>
              <a:gd name="adj2" fmla="val -29434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68580" bIns="0" numCol="1" rtlCol="0" anchor="t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Don’t worry, it’s going to be OK.</a:t>
            </a:r>
          </a:p>
        </p:txBody>
      </p:sp>
    </p:spTree>
    <p:extLst>
      <p:ext uri="{BB962C8B-B14F-4D97-AF65-F5344CB8AC3E}">
        <p14:creationId xmlns:p14="http://schemas.microsoft.com/office/powerpoint/2010/main" val="220439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FC70E-1716-CA4E-A32B-197D9DD2E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3F43F-8073-AFA0-DE18-A9669C93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910C1-65B7-7312-6CD1-72575C55D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88645"/>
            <a:ext cx="6645955" cy="4221480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2A3C4A7-F116-E0E8-906F-52FFED34A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65" y="719856"/>
            <a:ext cx="7213870" cy="3912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C:\Users\k91h784\Desktop\header_logo.png">
            <a:extLst>
              <a:ext uri="{FF2B5EF4-FFF2-40B4-BE49-F238E27FC236}">
                <a16:creationId xmlns:a16="http://schemas.microsoft.com/office/drawing/2014/main" id="{5EE72AC6-6FF7-9A47-7CC0-7974F80E6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75" y="1456382"/>
            <a:ext cx="565420" cy="42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F14361-1A62-3464-6C77-796D97F43639}"/>
              </a:ext>
            </a:extLst>
          </p:cNvPr>
          <p:cNvCxnSpPr>
            <a:cxnSpLocks/>
          </p:cNvCxnSpPr>
          <p:nvPr/>
        </p:nvCxnSpPr>
        <p:spPr bwMode="auto">
          <a:xfrm flipV="1">
            <a:off x="7895234" y="1892764"/>
            <a:ext cx="0" cy="497434"/>
          </a:xfrm>
          <a:prstGeom prst="straightConnector1">
            <a:avLst/>
          </a:prstGeom>
          <a:noFill/>
          <a:ln w="25400" cap="flat" cmpd="sng" algn="ctr">
            <a:solidFill>
              <a:srgbClr val="003366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DB84130-85D2-901D-C0DA-F035B87B5406}"/>
              </a:ext>
            </a:extLst>
          </p:cNvPr>
          <p:cNvSpPr txBox="1"/>
          <p:nvPr/>
        </p:nvSpPr>
        <p:spPr>
          <a:xfrm>
            <a:off x="7606529" y="2619640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</p:spTree>
    <p:extLst>
      <p:ext uri="{BB962C8B-B14F-4D97-AF65-F5344CB8AC3E}">
        <p14:creationId xmlns:p14="http://schemas.microsoft.com/office/powerpoint/2010/main" val="3065587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550146"/>
            <a:ext cx="7445320" cy="4229159"/>
          </a:xfrm>
        </p:spPr>
        <p:txBody>
          <a:bodyPr/>
          <a:lstStyle/>
          <a:p>
            <a:pPr marL="5954" indent="-5954"/>
            <a:r>
              <a:rPr lang="en-US" dirty="0"/>
              <a:t>Reconfigurable Computing</a:t>
            </a:r>
          </a:p>
          <a:p>
            <a:pPr lvl="1"/>
            <a:r>
              <a:rPr lang="en-US" dirty="0"/>
              <a:t>Current computers are </a:t>
            </a:r>
            <a:r>
              <a:rPr lang="en-US" i="1" dirty="0"/>
              <a:t>“Jack of All Trades, Master of None”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  <p:pic>
        <p:nvPicPr>
          <p:cNvPr id="16386" name="Picture 2" descr="C:\Users\k91h784\Dropbox\02_Research\007_Invited_Talks\018_COE_Seminar_Reconfig_Computing_Sept_2014\figures\Animated_GP_Mode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98" y="2691964"/>
            <a:ext cx="2036684" cy="20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://static.bootic.com/_pictures/1595239/intel-core-i7-2617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971" y="1732191"/>
            <a:ext cx="973217" cy="83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endCxn id="19" idx="2"/>
          </p:cNvCxnSpPr>
          <p:nvPr/>
        </p:nvCxnSpPr>
        <p:spPr bwMode="auto">
          <a:xfrm flipV="1">
            <a:off x="2553398" y="2286997"/>
            <a:ext cx="688250" cy="40496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3" name="Straight Arrow Connector 12"/>
          <p:cNvCxnSpPr>
            <a:endCxn id="19" idx="2"/>
          </p:cNvCxnSpPr>
          <p:nvPr/>
        </p:nvCxnSpPr>
        <p:spPr bwMode="auto">
          <a:xfrm flipH="1" flipV="1">
            <a:off x="3241648" y="2286998"/>
            <a:ext cx="906491" cy="404967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2236947" y="2691964"/>
            <a:ext cx="2032636" cy="2036684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9" name="Rectangle 18"/>
          <p:cNvSpPr/>
          <p:nvPr/>
        </p:nvSpPr>
        <p:spPr bwMode="auto">
          <a:xfrm rot="889645">
            <a:off x="3217474" y="2213274"/>
            <a:ext cx="67532" cy="7497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36" name="TextBox 35"/>
          <p:cNvSpPr txBox="1"/>
          <p:nvPr/>
        </p:nvSpPr>
        <p:spPr>
          <a:xfrm>
            <a:off x="2133016" y="1479145"/>
            <a:ext cx="221726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Purpose CPU Model</a:t>
            </a:r>
          </a:p>
        </p:txBody>
      </p:sp>
    </p:spTree>
    <p:extLst>
      <p:ext uri="{BB962C8B-B14F-4D97-AF65-F5344CB8AC3E}">
        <p14:creationId xmlns:p14="http://schemas.microsoft.com/office/powerpoint/2010/main" val="14367009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550146"/>
            <a:ext cx="7445320" cy="4229159"/>
          </a:xfrm>
        </p:spPr>
        <p:txBody>
          <a:bodyPr/>
          <a:lstStyle/>
          <a:p>
            <a:pPr marL="5954" indent="-5954"/>
            <a:r>
              <a:rPr lang="en-US" dirty="0"/>
              <a:t>Reconfigurable Computing</a:t>
            </a:r>
          </a:p>
          <a:p>
            <a:pPr lvl="1"/>
            <a:r>
              <a:rPr lang="en-US" dirty="0"/>
              <a:t>Current computers are </a:t>
            </a:r>
            <a:r>
              <a:rPr lang="en-US" i="1" dirty="0"/>
              <a:t>“Jack of All Trades, Master of None”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  <p:pic>
        <p:nvPicPr>
          <p:cNvPr id="16386" name="Picture 2" descr="C:\Users\k91h784\Dropbox\02_Research\007_Invited_Talks\018_COE_Seminar_Reconfig_Computing_Sept_2014\figures\Animated_GP_Model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898" y="2691964"/>
            <a:ext cx="2036684" cy="203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k91h784\Dropbox\02_Research\007_Invited_Talks\018_COE_Seminar_Reconfig_Computing_Sept_2014\figures\Animated_RC_Model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356" y="3216101"/>
            <a:ext cx="1002506" cy="646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http://static.bootic.com/_pictures/1595239/intel-core-i7-2617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971" y="1732191"/>
            <a:ext cx="973217" cy="83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1" name="Picture 7" descr="http://editerupload.eepw.com.cn/200809/ce6c3565c4f270867d9f0d1ee02fb0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846" y="1702371"/>
            <a:ext cx="1169194" cy="89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/>
          <p:cNvCxnSpPr>
            <a:endCxn id="19" idx="2"/>
          </p:cNvCxnSpPr>
          <p:nvPr/>
        </p:nvCxnSpPr>
        <p:spPr bwMode="auto">
          <a:xfrm flipV="1">
            <a:off x="2553398" y="2286997"/>
            <a:ext cx="688250" cy="40496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13" name="Straight Arrow Connector 12"/>
          <p:cNvCxnSpPr>
            <a:endCxn id="19" idx="2"/>
          </p:cNvCxnSpPr>
          <p:nvPr/>
        </p:nvCxnSpPr>
        <p:spPr bwMode="auto">
          <a:xfrm flipH="1" flipV="1">
            <a:off x="3241648" y="2286998"/>
            <a:ext cx="906491" cy="404967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2236947" y="2691964"/>
            <a:ext cx="2032636" cy="2036684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9" name="Rectangle 18"/>
          <p:cNvSpPr/>
          <p:nvPr/>
        </p:nvSpPr>
        <p:spPr bwMode="auto">
          <a:xfrm rot="889645">
            <a:off x="3217474" y="2213274"/>
            <a:ext cx="67532" cy="7497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5" name="Rectangle 24"/>
          <p:cNvSpPr/>
          <p:nvPr/>
        </p:nvSpPr>
        <p:spPr bwMode="auto">
          <a:xfrm>
            <a:off x="5497354" y="3216101"/>
            <a:ext cx="1002507" cy="646194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26" name="Rectangle 25"/>
          <p:cNvSpPr/>
          <p:nvPr/>
        </p:nvSpPr>
        <p:spPr bwMode="auto">
          <a:xfrm rot="19674640">
            <a:off x="5876735" y="2193670"/>
            <a:ext cx="67532" cy="74972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cxnSp>
        <p:nvCxnSpPr>
          <p:cNvPr id="31" name="Straight Arrow Connector 30"/>
          <p:cNvCxnSpPr>
            <a:endCxn id="26" idx="2"/>
          </p:cNvCxnSpPr>
          <p:nvPr/>
        </p:nvCxnSpPr>
        <p:spPr bwMode="auto">
          <a:xfrm flipH="1" flipV="1">
            <a:off x="5930417" y="2262917"/>
            <a:ext cx="470623" cy="95318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cxnSp>
        <p:nvCxnSpPr>
          <p:cNvPr id="34" name="Straight Arrow Connector 33"/>
          <p:cNvCxnSpPr/>
          <p:nvPr/>
        </p:nvCxnSpPr>
        <p:spPr bwMode="auto">
          <a:xfrm flipV="1">
            <a:off x="5584033" y="2262916"/>
            <a:ext cx="346384" cy="953186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2133016" y="1479145"/>
            <a:ext cx="221726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Purpose CPU Model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801871" y="1455652"/>
            <a:ext cx="2217260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Reconfigurable Computing Model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4E0469-2AB3-4F6F-A426-A7462FD49936}"/>
              </a:ext>
            </a:extLst>
          </p:cNvPr>
          <p:cNvSpPr txBox="1"/>
          <p:nvPr/>
        </p:nvSpPr>
        <p:spPr>
          <a:xfrm>
            <a:off x="4738532" y="4007168"/>
            <a:ext cx="261311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can be faster because the hardware is smaller and consumes less power.</a:t>
            </a:r>
          </a:p>
        </p:txBody>
      </p:sp>
    </p:spTree>
    <p:extLst>
      <p:ext uri="{BB962C8B-B14F-4D97-AF65-F5344CB8AC3E}">
        <p14:creationId xmlns:p14="http://schemas.microsoft.com/office/powerpoint/2010/main" val="1499675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off to work…</a:t>
            </a:r>
          </a:p>
          <a:p>
            <a:pPr lvl="1"/>
            <a:r>
              <a:rPr lang="en-US" dirty="0"/>
              <a:t>We started investigating computational speedup by swapping in hardware in real-time.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7CF1F-6D33-422E-97E2-4B0BFA1C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950" y="1638061"/>
            <a:ext cx="1492276" cy="3196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E6CC6-6B11-4532-9502-7E69BEA4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224" y="1773438"/>
            <a:ext cx="2369430" cy="2901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A4E74-DB05-42FB-9D7C-F575AAAEB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12"/>
          <a:stretch/>
        </p:blipFill>
        <p:spPr>
          <a:xfrm>
            <a:off x="5155266" y="1192648"/>
            <a:ext cx="2439946" cy="2360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37F24-710C-4DC5-A91D-EDB74F2D7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214" y="3557587"/>
            <a:ext cx="2871220" cy="130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805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877B8-E1E0-4520-9552-C7977912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Brock’s Computer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36821-2413-49B6-8EBF-9875041E8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then…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C7CF1F-6D33-422E-97E2-4B0BFA1CE4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7950" y="1638061"/>
            <a:ext cx="1492276" cy="3196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C4E6CC6-6B11-4532-9502-7E69BEA481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224" y="1773438"/>
            <a:ext cx="2369430" cy="2901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AA4E74-DB05-42FB-9D7C-F575AAAEBA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0312"/>
          <a:stretch/>
        </p:blipFill>
        <p:spPr>
          <a:xfrm>
            <a:off x="5155266" y="1192648"/>
            <a:ext cx="2439946" cy="23603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E237F24-710C-4DC5-A91D-EDB74F2D73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214" y="3557587"/>
            <a:ext cx="2871220" cy="1303973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407BA43-C270-4916-9EC0-7B59F63B5136}"/>
              </a:ext>
            </a:extLst>
          </p:cNvPr>
          <p:cNvSpPr/>
          <p:nvPr/>
        </p:nvSpPr>
        <p:spPr bwMode="auto">
          <a:xfrm>
            <a:off x="1639657" y="955905"/>
            <a:ext cx="5706524" cy="3854220"/>
          </a:xfrm>
          <a:prstGeom prst="roundRect">
            <a:avLst/>
          </a:prstGeom>
          <a:solidFill>
            <a:schemeClr val="bg1">
              <a:lumMod val="65000"/>
              <a:alpha val="7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4098" name="Picture 2" descr="Image result for robonaut 1">
            <a:extLst>
              <a:ext uri="{FF2B5EF4-FFF2-40B4-BE49-F238E27FC236}">
                <a16:creationId xmlns:a16="http://schemas.microsoft.com/office/drawing/2014/main" id="{0827E640-3ECE-48AB-913F-94F804865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776" y="2366315"/>
            <a:ext cx="3334382" cy="2218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nasa meatball png">
            <a:extLst>
              <a:ext uri="{FF2B5EF4-FFF2-40B4-BE49-F238E27FC236}">
                <a16:creationId xmlns:a16="http://schemas.microsoft.com/office/drawing/2014/main" id="{B3F711A2-FE46-46C3-A876-D3E55B8AB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2" t="5446" r="24984" b="6711"/>
          <a:stretch/>
        </p:blipFill>
        <p:spPr bwMode="auto">
          <a:xfrm>
            <a:off x="1794132" y="960851"/>
            <a:ext cx="1510297" cy="131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2789AD86-0537-418C-B32F-49385B534808}"/>
              </a:ext>
            </a:extLst>
          </p:cNvPr>
          <p:cNvSpPr/>
          <p:nvPr/>
        </p:nvSpPr>
        <p:spPr bwMode="auto">
          <a:xfrm>
            <a:off x="3687522" y="1058210"/>
            <a:ext cx="3097423" cy="820537"/>
          </a:xfrm>
          <a:prstGeom prst="wedgeEllipseCallout">
            <a:avLst>
              <a:gd name="adj1" fmla="val -32093"/>
              <a:gd name="adj2" fmla="val 167897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b="1" dirty="0">
                <a:solidFill>
                  <a:srgbClr val="003366"/>
                </a:solidFill>
              </a:rPr>
              <a:t>Hey, that’s pretty cool.  That might help our space computers.</a:t>
            </a:r>
          </a:p>
        </p:txBody>
      </p:sp>
    </p:spTree>
    <p:extLst>
      <p:ext uri="{BB962C8B-B14F-4D97-AF65-F5344CB8AC3E}">
        <p14:creationId xmlns:p14="http://schemas.microsoft.com/office/powerpoint/2010/main" val="1064007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045832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3973-CC08-C83F-0BE2-5053FD1D3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BD391-F000-3EDE-811A-AE97581EE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2D539C-C727-9CA7-5D1C-8FB0EEA64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E1F3107D-710A-56BF-7C53-B30F7166E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EE5283B9-8A3E-CFCB-C15B-1F172BA7A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D5B77715-132B-A745-EE5F-E30C44554C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122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9A5B3-5822-F64A-0735-39697F646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7D108-3758-A48E-1CAF-1A2621B06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543842-9980-F734-4B8D-D6B8F0DFE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72900299-3A1A-7F40-FAB3-4F284DDE3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8640F101-A7E6-71FE-F558-3BDF35251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558B7C30-6711-0321-B3C2-09B1567037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5709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E865B-0451-0E51-8D63-67D7506B6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51F66F7C-2E4A-CC7E-39A6-983B1D7AB6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615F2D-C943-B7EA-00B4-8D502750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7447A7-486C-0FF3-ABAF-4985E756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70A76BAB-0038-656A-8C0D-97D6F8FFA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89F61959-D711-4780-9485-90F9AF6A9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FE06CCE1-2BD1-A8B7-607D-9351FA86BF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1422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88A8E-9E20-6BDA-03A2-65CF19C14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8BBD43E9-224D-87F2-D072-258AE49A1B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3E6D5A-9742-24A2-0D99-4C3BF3B52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FA218-0B73-8FB3-D2AA-75A4A418C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BD2DDD43-8196-A8E4-FC14-1811DEE1D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6E904C4A-98E8-430A-B5EC-D5445BD13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C36B96C-14EC-2F72-9381-F5836763E2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0703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30966-0CC2-6365-2518-E310207F6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8ADAD47F-70BC-B867-512F-B7A0220C63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D7AC74-BF5F-9012-2234-7AD5E3598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2EC4C-0217-09AB-C1A3-E304CB4CE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2B96EF1C-6D51-244A-CC4C-3E12CFF2A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B3B8BD1A-BAD3-98C4-DA13-8AA40957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6F4CB84D-8852-C212-38F2-6A04942487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4E4B12BF-DDDC-5DA3-F66B-794C7BF244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403761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8160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603B3-5E4C-9027-1D04-9BE4C9619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0AFFCC6B-386D-4A68-EE78-F4ECD97C68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102AF3-9856-A4C0-C472-EC2426A2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9766F-340D-2CF3-A3F0-4E963D362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operate in the presence of </a:t>
            </a:r>
            <a:r>
              <a:rPr lang="en-US" b="1" u="sng" dirty="0"/>
              <a:t>harsh radiation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F8A40985-68CF-AD86-3A67-BB09EEE73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863475C8-2559-4BC0-6827-9BD06B320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8BB4EE1A-6C87-7E9B-035D-44FF6FF4B2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F47C55A-9ED5-DF4C-A3C7-6306E29E8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403761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6568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9236B-5598-2FD0-C77B-2468BB13A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79B1EC22-5C4C-1126-F8E6-20EA990130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3603893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3F737B-2978-B883-784F-1D6C5412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CD158-6517-1FF5-62A2-16F05616A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Promise of </a:t>
            </a:r>
            <a:r>
              <a:rPr lang="en-US" i="1" dirty="0"/>
              <a:t>Reconfigurable Computing</a:t>
            </a:r>
          </a:p>
          <a:p>
            <a:pPr lvl="1"/>
            <a:r>
              <a:rPr lang="en-US" dirty="0"/>
              <a:t>What do space Computers need?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</a:t>
            </a:r>
            <a:r>
              <a:rPr lang="en-US" b="1" dirty="0"/>
              <a:t> </a:t>
            </a:r>
            <a:r>
              <a:rPr lang="en-US" b="1" u="sng" dirty="0"/>
              <a:t>light</a:t>
            </a:r>
            <a:r>
              <a:rPr lang="en-US" dirty="0"/>
              <a:t>.  RC reuses hardware, that saves mass.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low power</a:t>
            </a:r>
            <a:r>
              <a:rPr lang="en-US" dirty="0"/>
              <a:t>.  RC eliminates unnecessary circuitry.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be </a:t>
            </a:r>
            <a:r>
              <a:rPr lang="en-US" b="1" u="sng" dirty="0"/>
              <a:t>fast</a:t>
            </a:r>
            <a:r>
              <a:rPr lang="en-US" dirty="0"/>
              <a:t>.  RC can do that.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They need to operate in the presence of </a:t>
            </a:r>
            <a:r>
              <a:rPr lang="en-US" b="1" u="sng" dirty="0"/>
              <a:t>harsh radiation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pPr lvl="1"/>
            <a:br>
              <a:rPr lang="en-US" dirty="0"/>
            </a:b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2" descr="http://www.nasa.gov/images/content/587981main_sls_destinations_full.jpg">
            <a:extLst>
              <a:ext uri="{FF2B5EF4-FFF2-40B4-BE49-F238E27FC236}">
                <a16:creationId xmlns:a16="http://schemas.microsoft.com/office/drawing/2014/main" id="{9BE2642E-A1AF-9D8D-1EF2-7E6607F72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1398" y="1205641"/>
            <a:ext cx="2358308" cy="1959041"/>
          </a:xfrm>
          <a:prstGeom prst="rect">
            <a:avLst/>
          </a:prstGeom>
          <a:noFill/>
        </p:spPr>
      </p:pic>
      <p:pic>
        <p:nvPicPr>
          <p:cNvPr id="6" name="Picture 6" descr="http://www.nasa.gov/images/content/632242main_130t_Cargo_launching_SLS_full.jpg">
            <a:extLst>
              <a:ext uri="{FF2B5EF4-FFF2-40B4-BE49-F238E27FC236}">
                <a16:creationId xmlns:a16="http://schemas.microsoft.com/office/drawing/2014/main" id="{398FE7F6-F246-3C80-1AE6-0878580F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49435" y="1205641"/>
            <a:ext cx="1655634" cy="1959041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5707E1E8-1156-E62C-E9F2-2DC4C12C50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385743" y="321478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1CBD6359-03B6-E819-36F4-2B138D815C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8"/>
          <a:stretch/>
        </p:blipFill>
        <p:spPr bwMode="auto">
          <a:xfrm>
            <a:off x="6411936" y="4037616"/>
            <a:ext cx="419035" cy="34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2052FE-0371-749E-C33C-4E09DB955A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318" y="1205641"/>
            <a:ext cx="3667306" cy="3341187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3C17D11C-54EB-FE72-98BA-42B0BF9C88A4}"/>
              </a:ext>
            </a:extLst>
          </p:cNvPr>
          <p:cNvSpPr/>
          <p:nvPr/>
        </p:nvSpPr>
        <p:spPr bwMode="auto">
          <a:xfrm>
            <a:off x="7248711" y="760930"/>
            <a:ext cx="1112677" cy="362828"/>
          </a:xfrm>
          <a:prstGeom prst="wedgeRoundRectCallout">
            <a:avLst>
              <a:gd name="adj1" fmla="val -40948"/>
              <a:gd name="adj2" fmla="val 10609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Huh???</a:t>
            </a:r>
          </a:p>
        </p:txBody>
      </p:sp>
    </p:spTree>
    <p:extLst>
      <p:ext uri="{BB962C8B-B14F-4D97-AF65-F5344CB8AC3E}">
        <p14:creationId xmlns:p14="http://schemas.microsoft.com/office/powerpoint/2010/main" val="628231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neutron radiation">
            <a:extLst>
              <a:ext uri="{FF2B5EF4-FFF2-40B4-BE49-F238E27FC236}">
                <a16:creationId xmlns:a16="http://schemas.microsoft.com/office/drawing/2014/main" id="{106511D3-CA08-4809-9C48-8A7A80B861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88"/>
          <a:stretch/>
        </p:blipFill>
        <p:spPr bwMode="auto">
          <a:xfrm>
            <a:off x="4115627" y="837503"/>
            <a:ext cx="3814095" cy="249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8A0EFB-2603-4183-A36B-EA8299678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B7527-CBC3-4648-852C-AFD5DCBC5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Space Radiation Environment</a:t>
            </a:r>
          </a:p>
        </p:txBody>
      </p:sp>
      <p:pic>
        <p:nvPicPr>
          <p:cNvPr id="1026" name="Picture 2" descr="Image result for nuclear fusion">
            <a:extLst>
              <a:ext uri="{FF2B5EF4-FFF2-40B4-BE49-F238E27FC236}">
                <a16:creationId xmlns:a16="http://schemas.microsoft.com/office/drawing/2014/main" id="{70C4541F-4EC8-4AAB-8CDF-1034650AE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0" y="1778713"/>
            <a:ext cx="2417651" cy="2078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eavy ion">
            <a:extLst>
              <a:ext uri="{FF2B5EF4-FFF2-40B4-BE49-F238E27FC236}">
                <a16:creationId xmlns:a16="http://schemas.microsoft.com/office/drawing/2014/main" id="{8236D795-4EDD-4A16-B7BA-D23006A4D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627" y="3332085"/>
            <a:ext cx="3388695" cy="137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237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943" y="137188"/>
            <a:ext cx="5847990" cy="348888"/>
          </a:xfrm>
        </p:spPr>
        <p:txBody>
          <a:bodyPr/>
          <a:lstStyle/>
          <a:p>
            <a:pPr marL="115888" indent="-115888"/>
            <a:r>
              <a:rPr lang="en-US" dirty="0"/>
              <a:t>NASA’s Computing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5738"/>
            <a:r>
              <a:rPr lang="en-US" sz="1650" dirty="0"/>
              <a:t>If this radiation is a problem, how do our computers work now?</a:t>
            </a:r>
          </a:p>
          <a:p>
            <a:pPr marL="348854" lvl="1"/>
            <a:endParaRPr lang="en-US" sz="1350" dirty="0"/>
          </a:p>
          <a:p>
            <a:pPr lvl="1"/>
            <a:endParaRPr lang="en-US" dirty="0"/>
          </a:p>
        </p:txBody>
      </p:sp>
      <p:pic>
        <p:nvPicPr>
          <p:cNvPr id="2050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C5D7768E-AC4C-49BE-9487-3D50D4E6B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546" y="982299"/>
            <a:ext cx="3003273" cy="168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728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829" y="137188"/>
            <a:ext cx="4788104" cy="290757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Earth’s Magnetic Field Deflects Much of the Radiation </a:t>
            </a:r>
          </a:p>
        </p:txBody>
      </p:sp>
      <p:pic>
        <p:nvPicPr>
          <p:cNvPr id="7" name="Picture 2" descr="http://www.nasa.gov/images/content/412284main_NAIRAS-magfield.jpg">
            <a:extLst>
              <a:ext uri="{FF2B5EF4-FFF2-40B4-BE49-F238E27FC236}">
                <a16:creationId xmlns:a16="http://schemas.microsoft.com/office/drawing/2014/main" id="{DB235C4F-DF25-47DB-9F20-269C52256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9" b="7054"/>
          <a:stretch/>
        </p:blipFill>
        <p:spPr bwMode="auto">
          <a:xfrm>
            <a:off x="1266829" y="1116199"/>
            <a:ext cx="5335934" cy="3654021"/>
          </a:xfrm>
          <a:prstGeom prst="rect">
            <a:avLst/>
          </a:prstGeom>
          <a:noFill/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3827444-5F57-48B1-BE66-82DE93A010E1}"/>
              </a:ext>
            </a:extLst>
          </p:cNvPr>
          <p:cNvCxnSpPr>
            <a:cxnSpLocks/>
          </p:cNvCxnSpPr>
          <p:nvPr/>
        </p:nvCxnSpPr>
        <p:spPr bwMode="auto">
          <a:xfrm flipH="1">
            <a:off x="5465905" y="2157314"/>
            <a:ext cx="1482975" cy="73754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ACFE75-83E3-443A-BCD6-B33D104BB5B7}"/>
              </a:ext>
            </a:extLst>
          </p:cNvPr>
          <p:cNvSpPr txBox="1"/>
          <p:nvPr/>
        </p:nvSpPr>
        <p:spPr>
          <a:xfrm>
            <a:off x="6912777" y="1602554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16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90982252-1F68-4B04-87AA-5F1834EA1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723" y="1929067"/>
            <a:ext cx="737471" cy="41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D989CDB-BC76-0B18-E603-93EE942D59A7}"/>
              </a:ext>
            </a:extLst>
          </p:cNvPr>
          <p:cNvSpPr txBox="1">
            <a:spLocks/>
          </p:cNvSpPr>
          <p:nvPr/>
        </p:nvSpPr>
        <p:spPr bwMode="auto">
          <a:xfrm>
            <a:off x="206943" y="137188"/>
            <a:ext cx="5847990" cy="34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b="1" baseline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115888" indent="-115888"/>
            <a:r>
              <a:rPr lang="en-US" kern="0"/>
              <a:t>NASA’s Computing Needs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709656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Atmosphere Attenuates the Rest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A7C199E-4C51-418C-82F1-352984253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9069" y="1098709"/>
            <a:ext cx="6548369" cy="32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D73E64-EC45-4EE4-A9F7-84FDB46841A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509385" y="4108360"/>
            <a:ext cx="532244" cy="57821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CC08AD-2950-4D24-A58E-9B4E82BD552F}"/>
              </a:ext>
            </a:extLst>
          </p:cNvPr>
          <p:cNvSpPr txBox="1"/>
          <p:nvPr/>
        </p:nvSpPr>
        <p:spPr>
          <a:xfrm>
            <a:off x="6203098" y="4438507"/>
            <a:ext cx="59198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Are Here</a:t>
            </a:r>
          </a:p>
        </p:txBody>
      </p:sp>
      <p:pic>
        <p:nvPicPr>
          <p:cNvPr id="9" name="Picture 2" descr="https://imagesvc.timeincapp.com/v3/mm/image?url=https%3A%2F%2Ftimedotcom.files.wordpress.com%2F2017%2F11%2Frazer-phone-diagonal.jpg&amp;w=800&amp;q=85">
            <a:extLst>
              <a:ext uri="{FF2B5EF4-FFF2-40B4-BE49-F238E27FC236}">
                <a16:creationId xmlns:a16="http://schemas.microsoft.com/office/drawing/2014/main" id="{64856016-8E91-4722-BF68-46A1B137D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906" y="4438220"/>
            <a:ext cx="737471" cy="41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DEB2BE1-D557-8AEB-67C0-0116E060A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BCC39D-8F68-E87C-68BC-2D28CF1D4FF7}"/>
              </a:ext>
            </a:extLst>
          </p:cNvPr>
          <p:cNvSpPr txBox="1">
            <a:spLocks/>
          </p:cNvSpPr>
          <p:nvPr/>
        </p:nvSpPr>
        <p:spPr bwMode="auto">
          <a:xfrm>
            <a:off x="206943" y="137188"/>
            <a:ext cx="5847990" cy="34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800" b="1" baseline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225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115888" indent="-115888"/>
            <a:r>
              <a:rPr lang="en-US" kern="0"/>
              <a:t>NASA’s Computing Needs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4155293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There are Computers in Space Now?</a:t>
            </a:r>
          </a:p>
        </p:txBody>
      </p:sp>
      <p:pic>
        <p:nvPicPr>
          <p:cNvPr id="10" name="Picture 3" descr="C:\Users\k91h784\Dropbox\02_Research\007_Invited_Talks\022_MOR_Conducting_Research_in_Space_Jan2015\Figures\ISS_Small.jpg">
            <a:extLst>
              <a:ext uri="{FF2B5EF4-FFF2-40B4-BE49-F238E27FC236}">
                <a16:creationId xmlns:a16="http://schemas.microsoft.com/office/drawing/2014/main" id="{B5BA2245-5418-4746-AA69-AE0D950D5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82" y="1072411"/>
            <a:ext cx="5525566" cy="352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09205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11C24-27D4-43E2-AAAC-5D5C4E46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9932-A1E7-437E-AFA1-59DFAD1D7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255985" lvl="1"/>
            <a:r>
              <a:rPr lang="en-US" sz="1350" dirty="0"/>
              <a:t>But they are expensive and slow.</a:t>
            </a:r>
          </a:p>
          <a:p>
            <a:pPr marL="9286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9405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C103A05-DE09-4F7B-88A2-007FAF5353C6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8591" y="1995536"/>
            <a:ext cx="674369" cy="29860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C74ADDD3-9260-43D2-822B-123A5AE6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7" y="1223359"/>
            <a:ext cx="2954822" cy="16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47C49129-BF4D-439C-8457-2C3545571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00" y="1314431"/>
            <a:ext cx="863273" cy="3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5652B5E5-58D1-486F-88A0-2944CF445204}"/>
              </a:ext>
            </a:extLst>
          </p:cNvPr>
          <p:cNvSpPr/>
          <p:nvPr/>
        </p:nvSpPr>
        <p:spPr>
          <a:xfrm>
            <a:off x="1200404" y="1723289"/>
            <a:ext cx="2213222" cy="914808"/>
          </a:xfrm>
          <a:prstGeom prst="wedgeRoundRectCallout">
            <a:avLst>
              <a:gd name="adj1" fmla="val 68387"/>
              <a:gd name="adj2" fmla="val -1325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The State-of-the-Art hardened computer was used on the most advanced space mission ever attempted.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30A870-F301-3DB4-F776-7AF352AB7B8D}"/>
              </a:ext>
            </a:extLst>
          </p:cNvPr>
          <p:cNvSpPr txBox="1"/>
          <p:nvPr/>
        </p:nvSpPr>
        <p:spPr>
          <a:xfrm>
            <a:off x="5838781" y="2072867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1647777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24DF6-09D5-40E0-9176-884326372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99017-4C16-DD93-B9AA-668A247B1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8BE30-B14B-1A98-CDA7-3EB2550EF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255985" lvl="1"/>
            <a:r>
              <a:rPr lang="en-US" sz="1350" dirty="0"/>
              <a:t>But they are expensive and slow.</a:t>
            </a:r>
          </a:p>
          <a:p>
            <a:pPr marL="9286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9405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DD47D7C-7685-C741-F42C-93E2E9AF93DB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8591" y="1995536"/>
            <a:ext cx="674369" cy="29860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8492470A-11AE-C013-5F5D-15F999CBCC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7" y="1223359"/>
            <a:ext cx="2954822" cy="16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EEBD4B01-6C64-4431-EB93-3AC03FFED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00" y="1314431"/>
            <a:ext cx="863273" cy="3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884D3A5-AA9C-FC68-029E-1FEE69EBF4B2}"/>
              </a:ext>
            </a:extLst>
          </p:cNvPr>
          <p:cNvSpPr txBox="1"/>
          <p:nvPr/>
        </p:nvSpPr>
        <p:spPr>
          <a:xfrm>
            <a:off x="5419728" y="4613496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9F869718-0C5D-84B2-C810-DCC62458CC6B}"/>
              </a:ext>
            </a:extLst>
          </p:cNvPr>
          <p:cNvSpPr/>
          <p:nvPr/>
        </p:nvSpPr>
        <p:spPr>
          <a:xfrm>
            <a:off x="1200404" y="1723289"/>
            <a:ext cx="2213222" cy="914808"/>
          </a:xfrm>
          <a:prstGeom prst="wedgeRoundRectCallout">
            <a:avLst>
              <a:gd name="adj1" fmla="val 68387"/>
              <a:gd name="adj2" fmla="val -1325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The State-of-the-Art hardened computer was used on the most advanced space mission ever attempted.</a:t>
            </a:r>
          </a:p>
        </p:txBody>
      </p:sp>
      <p:pic>
        <p:nvPicPr>
          <p:cNvPr id="18" name="Picture 2" descr="How NASA's Curiosity rover could settle the debate over methane on Mars -  The Verge">
            <a:extLst>
              <a:ext uri="{FF2B5EF4-FFF2-40B4-BE49-F238E27FC236}">
                <a16:creationId xmlns:a16="http://schemas.microsoft.com/office/drawing/2014/main" id="{308376EC-9100-BC46-E6F0-C1E76BA52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3" y="2986188"/>
            <a:ext cx="2440961" cy="162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D708846-7435-D7E7-F5C8-DA0952C23C4C}"/>
              </a:ext>
            </a:extLst>
          </p:cNvPr>
          <p:cNvSpPr/>
          <p:nvPr/>
        </p:nvSpPr>
        <p:spPr>
          <a:xfrm>
            <a:off x="6225803" y="2920574"/>
            <a:ext cx="1648879" cy="400872"/>
          </a:xfrm>
          <a:prstGeom prst="wedgeRoundRectCallout">
            <a:avLst>
              <a:gd name="adj1" fmla="val -56313"/>
              <a:gd name="adj2" fmla="val 111111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And also used 10 years before that…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7ECD6A-2C40-9610-E4AE-F85E2D0BC82B}"/>
              </a:ext>
            </a:extLst>
          </p:cNvPr>
          <p:cNvSpPr txBox="1"/>
          <p:nvPr/>
        </p:nvSpPr>
        <p:spPr>
          <a:xfrm>
            <a:off x="5838781" y="2072867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7821470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A353F-DB5C-3DE3-E6E4-99758C0C2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38A71-C46F-B7C5-38BC-CC7712AFC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349DB-98AD-E3CD-7C8F-70E5D968B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NASA and the Military have Devised “Hardening Techniques”</a:t>
            </a:r>
          </a:p>
          <a:p>
            <a:pPr marL="255985" lvl="1"/>
            <a:r>
              <a:rPr lang="en-US" sz="1350" dirty="0"/>
              <a:t>But they are expensive and slow.</a:t>
            </a:r>
          </a:p>
          <a:p>
            <a:pPr marL="9286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  <a:p>
            <a:pPr marL="94059" lvl="1" indent="0">
              <a:buNone/>
            </a:pP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E7257AF-CED4-4A5A-6C18-FA5C1FB2DABD}"/>
              </a:ext>
            </a:extLst>
          </p:cNvPr>
          <p:cNvCxnSpPr>
            <a:cxnSpLocks/>
          </p:cNvCxnSpPr>
          <p:nvPr/>
        </p:nvCxnSpPr>
        <p:spPr bwMode="auto">
          <a:xfrm flipH="1">
            <a:off x="4868591" y="1995536"/>
            <a:ext cx="674369" cy="298609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pic>
        <p:nvPicPr>
          <p:cNvPr id="8" name="Picture 2" descr="Everything You Need to Know About NASA's Perseverance Rover Landing on Mars  - IEEE Spectrum">
            <a:extLst>
              <a:ext uri="{FF2B5EF4-FFF2-40B4-BE49-F238E27FC236}">
                <a16:creationId xmlns:a16="http://schemas.microsoft.com/office/drawing/2014/main" id="{EC526809-E2A2-D6AE-CCC6-E92E287A2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777" y="1223359"/>
            <a:ext cx="2954822" cy="166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An oval with a red and black border encloses an image of a spacecraft and it's trajectory from Earth, depicting a deployed impactor before and after its impact with a comet.">
            <a:extLst>
              <a:ext uri="{FF2B5EF4-FFF2-40B4-BE49-F238E27FC236}">
                <a16:creationId xmlns:a16="http://schemas.microsoft.com/office/drawing/2014/main" id="{149FAF2D-A5A5-34F5-5404-6D270EA41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486" y="3487627"/>
            <a:ext cx="1648878" cy="120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ars 2020 Mission Identifier">
            <a:extLst>
              <a:ext uri="{FF2B5EF4-FFF2-40B4-BE49-F238E27FC236}">
                <a16:creationId xmlns:a16="http://schemas.microsoft.com/office/drawing/2014/main" id="{568D49FD-33C2-4A14-CCD7-D3D41765B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800" y="1314431"/>
            <a:ext cx="863273" cy="380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C81D018-B7D0-1F66-CFAE-3E48255C5623}"/>
              </a:ext>
            </a:extLst>
          </p:cNvPr>
          <p:cNvSpPr txBox="1"/>
          <p:nvPr/>
        </p:nvSpPr>
        <p:spPr>
          <a:xfrm>
            <a:off x="5419728" y="4613496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15E8D4CC-ED7A-7CE3-28CB-BB261E4B1887}"/>
              </a:ext>
            </a:extLst>
          </p:cNvPr>
          <p:cNvSpPr/>
          <p:nvPr/>
        </p:nvSpPr>
        <p:spPr>
          <a:xfrm>
            <a:off x="1200404" y="1723289"/>
            <a:ext cx="2213222" cy="914808"/>
          </a:xfrm>
          <a:prstGeom prst="wedgeRoundRectCallout">
            <a:avLst>
              <a:gd name="adj1" fmla="val 68387"/>
              <a:gd name="adj2" fmla="val -13253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The State-of-the-Art hardened computer was used on the most advanced space mission ever attempted.</a:t>
            </a:r>
          </a:p>
        </p:txBody>
      </p:sp>
      <p:pic>
        <p:nvPicPr>
          <p:cNvPr id="18" name="Picture 2" descr="How NASA's Curiosity rover could settle the debate over methane on Mars -  The Verge">
            <a:extLst>
              <a:ext uri="{FF2B5EF4-FFF2-40B4-BE49-F238E27FC236}">
                <a16:creationId xmlns:a16="http://schemas.microsoft.com/office/drawing/2014/main" id="{82905F80-309B-0894-5475-E5CAC58E5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83" y="2986188"/>
            <a:ext cx="2440961" cy="1627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94E17D9F-FF4B-60A6-B816-1BB621F73DEC}"/>
              </a:ext>
            </a:extLst>
          </p:cNvPr>
          <p:cNvSpPr/>
          <p:nvPr/>
        </p:nvSpPr>
        <p:spPr>
          <a:xfrm>
            <a:off x="6225803" y="2920574"/>
            <a:ext cx="1648879" cy="400872"/>
          </a:xfrm>
          <a:prstGeom prst="wedgeRoundRectCallout">
            <a:avLst>
              <a:gd name="adj1" fmla="val -56313"/>
              <a:gd name="adj2" fmla="val 111111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And also used 10 years before that…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703FC94D-B2BB-6F23-C19C-17F77D05C07E}"/>
              </a:ext>
            </a:extLst>
          </p:cNvPr>
          <p:cNvSpPr/>
          <p:nvPr/>
        </p:nvSpPr>
        <p:spPr>
          <a:xfrm>
            <a:off x="1922524" y="2913329"/>
            <a:ext cx="1648879" cy="400872"/>
          </a:xfrm>
          <a:prstGeom prst="wedgeRoundRectCallout">
            <a:avLst>
              <a:gd name="adj1" fmla="val 486"/>
              <a:gd name="adj2" fmla="val 93777"/>
              <a:gd name="adj3" fmla="val 16667"/>
            </a:avLst>
          </a:prstGeom>
          <a:solidFill>
            <a:srgbClr val="003366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And another 10 years before that…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94CFEE-5CC3-5827-A5E1-09F77B108272}"/>
              </a:ext>
            </a:extLst>
          </p:cNvPr>
          <p:cNvSpPr txBox="1"/>
          <p:nvPr/>
        </p:nvSpPr>
        <p:spPr>
          <a:xfrm>
            <a:off x="1831385" y="4666006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2002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E60A33-3F55-F5A1-C208-DB48B50868E5}"/>
              </a:ext>
            </a:extLst>
          </p:cNvPr>
          <p:cNvSpPr txBox="1"/>
          <p:nvPr/>
        </p:nvSpPr>
        <p:spPr>
          <a:xfrm>
            <a:off x="5838781" y="2072867"/>
            <a:ext cx="53617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11489584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Space Computing Needs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NASA Technology Area 11 – Flight Computing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/>
              <a:t>Increased Computation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/>
              <a:t>Radiation hardened technologies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/>
              <a:t>Low power requirements</a:t>
            </a:r>
          </a:p>
          <a:p>
            <a:pPr marL="736997" lvl="2" indent="-214313">
              <a:buFont typeface="Wingdings" panose="05000000000000000000" pitchFamily="2" charset="2"/>
              <a:buChar char="§"/>
            </a:pPr>
            <a:r>
              <a:rPr lang="en-US" dirty="0">
                <a:highlight>
                  <a:srgbClr val="FFFF00"/>
                </a:highlight>
              </a:rPr>
              <a:t>Cost Feasible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1102A-9E1C-4C12-9717-DD04FE254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6357" y="1085065"/>
            <a:ext cx="2712422" cy="351019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16DCA2-ED99-421A-AD6A-D00A45BA567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986512" y="2164556"/>
            <a:ext cx="345333" cy="51402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1F44F4-153D-4D3A-8566-8B369FF7F038}"/>
              </a:ext>
            </a:extLst>
          </p:cNvPr>
          <p:cNvSpPr txBox="1"/>
          <p:nvPr/>
        </p:nvSpPr>
        <p:spPr>
          <a:xfrm>
            <a:off x="2258419" y="2690660"/>
            <a:ext cx="2146853" cy="5078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the new variable for NASA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D4BCE5C1-449A-600D-DCCB-5E68B53A0E25}"/>
              </a:ext>
            </a:extLst>
          </p:cNvPr>
          <p:cNvSpPr/>
          <p:nvPr/>
        </p:nvSpPr>
        <p:spPr bwMode="auto">
          <a:xfrm>
            <a:off x="1430993" y="3502703"/>
            <a:ext cx="3456372" cy="1003209"/>
          </a:xfrm>
          <a:prstGeom prst="wedgeRoundRectCallout">
            <a:avLst>
              <a:gd name="adj1" fmla="val 49245"/>
              <a:gd name="adj2" fmla="val -85571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 that it the problem statement:</a:t>
            </a:r>
            <a:br>
              <a:rPr lang="en-US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7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Fast, Low-Power, Cheap, Reliable</a:t>
            </a:r>
            <a:b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5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9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Good luck…</a:t>
            </a:r>
            <a:endParaRPr lang="en-US" sz="9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1B52D3A2-726C-2228-80CE-36C28BDB2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Computing Needs</a:t>
            </a:r>
          </a:p>
        </p:txBody>
      </p:sp>
    </p:spTree>
    <p:extLst>
      <p:ext uri="{BB962C8B-B14F-4D97-AF65-F5344CB8AC3E}">
        <p14:creationId xmlns:p14="http://schemas.microsoft.com/office/powerpoint/2010/main" val="3799153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37C12E-086A-4321-8DF6-AE42159313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2785294" y="555679"/>
            <a:ext cx="3513311" cy="985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1DCC6F7-D67E-1351-1CD7-D4D163932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 descr="A computer chip with many components&#10;&#10;AI-generated content may be incorrect.">
            <a:extLst>
              <a:ext uri="{FF2B5EF4-FFF2-40B4-BE49-F238E27FC236}">
                <a16:creationId xmlns:a16="http://schemas.microsoft.com/office/drawing/2014/main" id="{52C6D037-4313-60FB-FFC5-E4C0AA2CAC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684" y="1564200"/>
            <a:ext cx="5284598" cy="324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951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3902CB-FCB3-2F67-C4C9-E437972F6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394ED1-8498-5297-6AB6-2D30E4EFB53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96" t="4764" r="8274" b="73253"/>
          <a:stretch/>
        </p:blipFill>
        <p:spPr>
          <a:xfrm>
            <a:off x="2785294" y="555679"/>
            <a:ext cx="3513311" cy="9851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56F0F9-3FE2-52E0-58E5-7470957F8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F28AAB4-A90B-BFB6-C480-3EF4217EF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 descr="A computer chip with many components&#10;&#10;AI-generated content may be incorrect.">
            <a:extLst>
              <a:ext uri="{FF2B5EF4-FFF2-40B4-BE49-F238E27FC236}">
                <a16:creationId xmlns:a16="http://schemas.microsoft.com/office/drawing/2014/main" id="{A023E210-6811-6F6A-ECCA-6CA3517388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85" y="1757623"/>
            <a:ext cx="4616681" cy="2835677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7F2578FA-F70D-5DBD-FF99-6F5516A4C705}"/>
              </a:ext>
            </a:extLst>
          </p:cNvPr>
          <p:cNvSpPr/>
          <p:nvPr/>
        </p:nvSpPr>
        <p:spPr bwMode="auto">
          <a:xfrm>
            <a:off x="5807492" y="2551064"/>
            <a:ext cx="1730291" cy="291497"/>
          </a:xfrm>
          <a:prstGeom prst="wedgeRoundRectCallout">
            <a:avLst>
              <a:gd name="adj1" fmla="val -59804"/>
              <a:gd name="adj2" fmla="val -37133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Off-the-Shelf Parts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55904DE-AC2D-1D99-D698-9D795C804BB0}"/>
              </a:ext>
            </a:extLst>
          </p:cNvPr>
          <p:cNvSpPr/>
          <p:nvPr/>
        </p:nvSpPr>
        <p:spPr bwMode="auto">
          <a:xfrm>
            <a:off x="5807490" y="2950973"/>
            <a:ext cx="1943430" cy="291497"/>
          </a:xfrm>
          <a:prstGeom prst="wedgeRoundRectCallout">
            <a:avLst>
              <a:gd name="adj1" fmla="val -59804"/>
              <a:gd name="adj2" fmla="val -37133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Redundancy &amp; Voting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4672F24B-4741-2E0E-11CB-CC13D751491E}"/>
              </a:ext>
            </a:extLst>
          </p:cNvPr>
          <p:cNvSpPr/>
          <p:nvPr/>
        </p:nvSpPr>
        <p:spPr bwMode="auto">
          <a:xfrm>
            <a:off x="5781930" y="3838621"/>
            <a:ext cx="2084607" cy="467953"/>
          </a:xfrm>
          <a:prstGeom prst="wedgeRoundRectCallout">
            <a:avLst>
              <a:gd name="adj1" fmla="val -59804"/>
              <a:gd name="adj2" fmla="val -37133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Repair using hardware Reconfiguration!!!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DDBFE032-CBC1-4AE9-2705-657B0BADCF0E}"/>
              </a:ext>
            </a:extLst>
          </p:cNvPr>
          <p:cNvSpPr/>
          <p:nvPr/>
        </p:nvSpPr>
        <p:spPr bwMode="auto">
          <a:xfrm>
            <a:off x="5807492" y="3364212"/>
            <a:ext cx="1928350" cy="352665"/>
          </a:xfrm>
          <a:prstGeom prst="wedgeRoundRectCallout">
            <a:avLst>
              <a:gd name="adj1" fmla="val -59804"/>
              <a:gd name="adj2" fmla="val -37133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Memory Scrubbing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8502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569805" y="1562146"/>
            <a:ext cx="3063074" cy="1836374"/>
            <a:chOff x="0" y="0"/>
            <a:chExt cx="4094329" cy="2538484"/>
          </a:xfrm>
        </p:grpSpPr>
        <p:pic>
          <p:nvPicPr>
            <p:cNvPr id="10" name="Picture 9" descr="MarkovChains2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0"/>
              <a:ext cx="1214651" cy="11464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MarkovChains2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7949"/>
            <a:stretch/>
          </p:blipFill>
          <p:spPr bwMode="auto">
            <a:xfrm>
              <a:off x="0" y="1392072"/>
              <a:ext cx="1187355" cy="1146412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Picture 11" descr="MarkovChains1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537" y="0"/>
              <a:ext cx="2797792" cy="2524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50" dirty="0"/>
              <a:t>Simulate it and see if it is better.</a:t>
            </a:r>
            <a:br>
              <a:rPr lang="en-US" dirty="0"/>
            </a:br>
            <a:endParaRPr lang="en-US" sz="450" dirty="0"/>
          </a:p>
          <a:p>
            <a:pPr marL="160735" lvl="1" indent="-160735"/>
            <a:r>
              <a:rPr lang="en-US" sz="1350" dirty="0"/>
              <a:t>So, we did.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4277" y="3519204"/>
            <a:ext cx="3053450" cy="13243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90394" y="3508812"/>
            <a:ext cx="1513881" cy="13243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Word template Figure 1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26702" y="1675650"/>
            <a:ext cx="2931398" cy="175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7180425" y="1727443"/>
            <a:ext cx="57150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ISS</a:t>
            </a:r>
          </a:p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HEO</a:t>
            </a:r>
          </a:p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HRBE</a:t>
            </a:r>
          </a:p>
          <a:p>
            <a:pPr algn="l"/>
            <a:r>
              <a:rPr lang="en-US" sz="105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</a:t>
            </a:r>
          </a:p>
          <a:p>
            <a:pPr algn="l"/>
            <a:endParaRPr lang="en-US" sz="105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l"/>
            <a:endParaRPr lang="en-US" sz="105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E9175C15-7A74-47C2-8CC0-37E37937FB28}"/>
              </a:ext>
            </a:extLst>
          </p:cNvPr>
          <p:cNvSpPr/>
          <p:nvPr/>
        </p:nvSpPr>
        <p:spPr bwMode="auto">
          <a:xfrm>
            <a:off x="6215180" y="3729700"/>
            <a:ext cx="1672257" cy="636557"/>
          </a:xfrm>
          <a:prstGeom prst="wedgeEllipseCallout">
            <a:avLst>
              <a:gd name="adj1" fmla="val -56283"/>
              <a:gd name="adj2" fmla="val 4421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b="1" dirty="0">
                <a:solidFill>
                  <a:srgbClr val="003366"/>
                </a:solidFill>
              </a:rPr>
              <a:t>And it looked promising.</a:t>
            </a:r>
          </a:p>
        </p:txBody>
      </p:sp>
    </p:spTree>
    <p:extLst>
      <p:ext uri="{BB962C8B-B14F-4D97-AF65-F5344CB8AC3E}">
        <p14:creationId xmlns:p14="http://schemas.microsoft.com/office/powerpoint/2010/main" val="3592358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Technical Readiness Level (TRL)</a:t>
            </a:r>
            <a:endParaRPr lang="en-US" sz="900" dirty="0"/>
          </a:p>
          <a:p>
            <a:pPr marL="353615" lvl="1" indent="-257175">
              <a:buNone/>
            </a:pPr>
            <a:r>
              <a:rPr lang="en-US" dirty="0"/>
              <a:t>If you want to fly on a NASA mission, you need to prove it works.</a:t>
            </a:r>
          </a:p>
        </p:txBody>
      </p:sp>
      <p:pic>
        <p:nvPicPr>
          <p:cNvPr id="8" name="Picture 7" descr="M:\02_Research\004_Funded_Budgets\020_NASA_ESPCoR_RadTolerantComputing_June10\Stack_Jan2013\Single_Battery\DSC_059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514" y="1766527"/>
            <a:ext cx="2213387" cy="2287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B9B85A7-6964-46A6-A378-A18313C08C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371" y="1156468"/>
            <a:ext cx="3311129" cy="365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EA4FAB8-FC32-7C65-E48F-79CC0886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</p:spTree>
    <p:extLst>
      <p:ext uri="{BB962C8B-B14F-4D97-AF65-F5344CB8AC3E}">
        <p14:creationId xmlns:p14="http://schemas.microsoft.com/office/powerpoint/2010/main" val="4894548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1500"/>
            <a:ext cx="6645955" cy="4238625"/>
          </a:xfrm>
        </p:spPr>
        <p:txBody>
          <a:bodyPr/>
          <a:lstStyle/>
          <a:p>
            <a:r>
              <a:rPr lang="en-US" dirty="0"/>
              <a:t>Step 1 – Build a Prototype to See if it is Possible</a:t>
            </a:r>
            <a:endParaRPr lang="en-US" i="1" dirty="0"/>
          </a:p>
          <a:p>
            <a:pPr lvl="1"/>
            <a:r>
              <a:rPr lang="en-US" dirty="0"/>
              <a:t>The </a:t>
            </a:r>
            <a:r>
              <a:rPr lang="en-US" b="1" u="sng" dirty="0"/>
              <a:t>Montana Space Grant Consortium </a:t>
            </a:r>
            <a:r>
              <a:rPr lang="en-US" dirty="0"/>
              <a:t>funds an investigation into conducting radiation tolerant computing research at MSU.  The goal is to understand the problem, propose a solution, and build relationships with scientists at NASA.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3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83" name="Rounded Rectangle 82"/>
          <p:cNvSpPr/>
          <p:nvPr/>
        </p:nvSpPr>
        <p:spPr bwMode="auto">
          <a:xfrm>
            <a:off x="1208517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3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5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112" name="Picture 111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4796" y="1446785"/>
            <a:ext cx="2066037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" name="Picture 112" descr="Sensor_Proto_Setup 0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50620" y="1446785"/>
            <a:ext cx="2064465" cy="1543050"/>
          </a:xfrm>
          <a:prstGeom prst="rect">
            <a:avLst/>
          </a:prstGeom>
        </p:spPr>
      </p:pic>
      <p:pic>
        <p:nvPicPr>
          <p:cNvPr id="115" name="Picture 114" descr="MSFC_Demo_ClintGauer_giving_AndrewKeys_DynamicIO_Demo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43718" y="1446785"/>
            <a:ext cx="2057400" cy="1543050"/>
          </a:xfrm>
          <a:prstGeom prst="rect">
            <a:avLst/>
          </a:prstGeom>
        </p:spPr>
      </p:pic>
      <p:sp>
        <p:nvSpPr>
          <p:cNvPr id="116" name="TextBox 115"/>
          <p:cNvSpPr txBox="1"/>
          <p:nvPr/>
        </p:nvSpPr>
        <p:spPr>
          <a:xfrm>
            <a:off x="2130528" y="3025757"/>
            <a:ext cx="4591049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(MSEE from MSU 2009) demo’s computer to MSFC Chief of Technology Andrew Keys</a:t>
            </a:r>
          </a:p>
        </p:txBody>
      </p:sp>
      <p:cxnSp>
        <p:nvCxnSpPr>
          <p:cNvPr id="117" name="Straight Arrow Connector 116"/>
          <p:cNvCxnSpPr/>
          <p:nvPr/>
        </p:nvCxnSpPr>
        <p:spPr bwMode="auto">
          <a:xfrm flipV="1">
            <a:off x="6718400" y="3025757"/>
            <a:ext cx="196719" cy="81852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7" name="Straight Arrow Connector 36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38" name="Group 37"/>
          <p:cNvGrpSpPr/>
          <p:nvPr/>
        </p:nvGrpSpPr>
        <p:grpSpPr>
          <a:xfrm>
            <a:off x="1352091" y="4523169"/>
            <a:ext cx="6194723" cy="102850"/>
            <a:chOff x="436501" y="5228147"/>
            <a:chExt cx="7326552" cy="292533"/>
          </a:xfrm>
        </p:grpSpPr>
        <p:cxnSp>
          <p:nvCxnSpPr>
            <p:cNvPr id="39" name="Straight Arrow Connector 38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0" name="Straight Arrow Connector 39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1" name="Straight Arrow Connector 40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2" name="Straight Arrow Connector 41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3" name="Straight Arrow Connector 42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4" name="Straight Arrow Connector 4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5" name="Straight Arrow Connector 44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48" name="TextBox 47"/>
          <p:cNvSpPr txBox="1"/>
          <p:nvPr/>
        </p:nvSpPr>
        <p:spPr>
          <a:xfrm>
            <a:off x="2682096" y="461858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467460" y="462345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235943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002917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37173" y="4624366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571682" y="462711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61546" y="4625281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904242" y="462900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157798" y="4639431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</p:spTree>
    <p:extLst>
      <p:ext uri="{BB962C8B-B14F-4D97-AF65-F5344CB8AC3E}">
        <p14:creationId xmlns:p14="http://schemas.microsoft.com/office/powerpoint/2010/main" val="35759736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1500"/>
            <a:ext cx="6645955" cy="4238625"/>
          </a:xfrm>
        </p:spPr>
        <p:txBody>
          <a:bodyPr/>
          <a:lstStyle/>
          <a:p>
            <a:r>
              <a:rPr lang="en-US" dirty="0"/>
              <a:t>Step 2 –Test in a Cyclotron 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b="1" dirty="0"/>
              <a:t> </a:t>
            </a:r>
            <a:r>
              <a:rPr lang="en-US" dirty="0"/>
              <a:t>funds the development of a more functional prototype and testing </a:t>
            </a:r>
            <a:br>
              <a:rPr lang="en-US" dirty="0"/>
            </a:br>
            <a:r>
              <a:rPr lang="en-US" dirty="0"/>
              <a:t>under bombardment by radiation at the Texas A&amp;M Radiation Effects Facility.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3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8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700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6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Rounded Rectangle 82"/>
          <p:cNvSpPr/>
          <p:nvPr/>
        </p:nvSpPr>
        <p:spPr bwMode="auto">
          <a:xfrm>
            <a:off x="1208517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9" y="3376703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4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3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40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5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60" name="Picture 59" descr="M:\02_Research\004_Funded_Budgets\020_NASA_ESPCoR_RadTolerantComputing_June10\Stack_Jan2013\Single_Battery\DSC_0596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8569" y="1357435"/>
            <a:ext cx="1492988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2" r="11392"/>
          <a:stretch/>
        </p:blipFill>
        <p:spPr>
          <a:xfrm>
            <a:off x="4141768" y="1357435"/>
            <a:ext cx="1557189" cy="1543050"/>
          </a:xfrm>
          <a:prstGeom prst="rect">
            <a:avLst/>
          </a:prstGeom>
        </p:spPr>
      </p:pic>
      <p:pic>
        <p:nvPicPr>
          <p:cNvPr id="65" name="Picture 4" descr="C:\Users\lameres\Desktop\DSCN1315.JPG"/>
          <p:cNvPicPr>
            <a:picLocks noChangeAspect="1" noChangeArrowheads="1"/>
          </p:cNvPicPr>
          <p:nvPr/>
        </p:nvPicPr>
        <p:blipFill>
          <a:blip r:embed="rId9" cstate="print"/>
          <a:srcRect l="23853" r="21980"/>
          <a:stretch>
            <a:fillRect/>
          </a:stretch>
        </p:blipFill>
        <p:spPr bwMode="auto">
          <a:xfrm>
            <a:off x="2888343" y="1357436"/>
            <a:ext cx="1114494" cy="1543050"/>
          </a:xfrm>
          <a:prstGeom prst="rect">
            <a:avLst/>
          </a:prstGeom>
          <a:noFill/>
        </p:spPr>
      </p:pic>
      <p:pic>
        <p:nvPicPr>
          <p:cNvPr id="66" name="Picture 2" descr="C:\Users\lameres\Desktop\DSCN1336.JPG"/>
          <p:cNvPicPr>
            <a:picLocks noChangeAspect="1" noChangeArrowheads="1"/>
          </p:cNvPicPr>
          <p:nvPr/>
        </p:nvPicPr>
        <p:blipFill>
          <a:blip r:embed="rId10" cstate="print"/>
          <a:srcRect t="2466" r="12484" b="7064"/>
          <a:stretch>
            <a:fillRect/>
          </a:stretch>
        </p:blipFill>
        <p:spPr bwMode="auto">
          <a:xfrm>
            <a:off x="5798078" y="1357436"/>
            <a:ext cx="1990342" cy="1543050"/>
          </a:xfrm>
          <a:prstGeom prst="rect">
            <a:avLst/>
          </a:prstGeom>
          <a:noFill/>
        </p:spPr>
      </p:pic>
      <p:sp>
        <p:nvSpPr>
          <p:cNvPr id="68" name="TextBox 67"/>
          <p:cNvSpPr txBox="1"/>
          <p:nvPr/>
        </p:nvSpPr>
        <p:spPr>
          <a:xfrm>
            <a:off x="3787700" y="2991782"/>
            <a:ext cx="2885300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Ray Weber (Ph.D., EE from MSU, 2014) prepares experiment.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 flipH="1" flipV="1">
            <a:off x="3538844" y="2961177"/>
            <a:ext cx="156047" cy="121364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45" name="Group 44"/>
          <p:cNvGrpSpPr/>
          <p:nvPr/>
        </p:nvGrpSpPr>
        <p:grpSpPr>
          <a:xfrm>
            <a:off x="1352091" y="4523169"/>
            <a:ext cx="6194723" cy="102850"/>
            <a:chOff x="436501" y="5228147"/>
            <a:chExt cx="7326552" cy="292533"/>
          </a:xfrm>
        </p:grpSpPr>
        <p:cxnSp>
          <p:nvCxnSpPr>
            <p:cNvPr id="46" name="Straight Arrow Connector 45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7" name="Straight Arrow Connector 46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8" name="Straight Arrow Connector 47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49" name="Straight Arrow Connector 48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0" name="Straight Arrow Connector 49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1" name="Straight Arrow Connector 50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2" name="Straight Arrow Connector 51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3" name="Straight Arrow Connector 52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4" name="Straight Arrow Connector 53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55" name="TextBox 54"/>
          <p:cNvSpPr txBox="1"/>
          <p:nvPr/>
        </p:nvSpPr>
        <p:spPr>
          <a:xfrm>
            <a:off x="2682096" y="461858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467460" y="462345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35943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002917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637173" y="4624366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571682" y="462711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904242" y="462900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157798" y="4639431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76" name="AutoShape 5"/>
          <p:cNvSpPr>
            <a:spLocks noChangeShapeType="1"/>
          </p:cNvSpPr>
          <p:nvPr/>
        </p:nvSpPr>
        <p:spPr bwMode="auto">
          <a:xfrm>
            <a:off x="6783643" y="1580281"/>
            <a:ext cx="35719" cy="244079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77" name="Text Box 6"/>
          <p:cNvSpPr txBox="1">
            <a:spLocks noChangeArrowheads="1"/>
          </p:cNvSpPr>
          <p:nvPr/>
        </p:nvSpPr>
        <p:spPr bwMode="auto">
          <a:xfrm>
            <a:off x="6098092" y="1336004"/>
            <a:ext cx="1035613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7729CF9-2203-4695-A799-43C98237EDEE}"/>
              </a:ext>
            </a:extLst>
          </p:cNvPr>
          <p:cNvSpPr txBox="1"/>
          <p:nvPr/>
        </p:nvSpPr>
        <p:spPr>
          <a:xfrm>
            <a:off x="7261546" y="4625281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360527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1500"/>
            <a:ext cx="6645955" cy="4238625"/>
          </a:xfrm>
        </p:spPr>
        <p:txBody>
          <a:bodyPr/>
          <a:lstStyle/>
          <a:p>
            <a:r>
              <a:rPr lang="en-US" dirty="0"/>
              <a:t>Step 3 – Demonstrate as Flight Hardware on High Altitude Balloons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development of the computer into flight hardware for demonstration on high altitude balloon systems, both in Montana and at NASA.</a:t>
            </a:r>
          </a:p>
          <a:p>
            <a:pPr lvl="1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3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91" y="3679674"/>
            <a:ext cx="538759" cy="5486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8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4369" y="3351149"/>
            <a:ext cx="10312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700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6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22" y="3676140"/>
            <a:ext cx="715899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ounded Rectangle 82"/>
          <p:cNvSpPr/>
          <p:nvPr/>
        </p:nvSpPr>
        <p:spPr bwMode="auto">
          <a:xfrm>
            <a:off x="1208517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9" y="3376703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4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3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915902" y="3337303"/>
            <a:ext cx="1329669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941" y="3368549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40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083541" y="423837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5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pic>
        <p:nvPicPr>
          <p:cNvPr id="60" name="Picture 59" descr="M:\02_Research\004_Funded_Budgets\020_NASA_ESPCoR_RadTolerantComputing_June10\HASP\Flight\DSC_0806.JP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4107888" y="1561954"/>
            <a:ext cx="1768223" cy="1175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19" b="14004"/>
          <a:stretch/>
        </p:blipFill>
        <p:spPr bwMode="auto">
          <a:xfrm>
            <a:off x="1220456" y="1257179"/>
            <a:ext cx="2316494" cy="17683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2" name="Picture 61" descr="http://www.coe.montana.edu/ee/lameres/figures/HASP_view_from_Top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4415" y="1276231"/>
            <a:ext cx="2293091" cy="175734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AutoShape 5"/>
          <p:cNvSpPr>
            <a:spLocks noChangeShapeType="1"/>
          </p:cNvSpPr>
          <p:nvPr/>
        </p:nvSpPr>
        <p:spPr bwMode="auto">
          <a:xfrm>
            <a:off x="5948004" y="1739102"/>
            <a:ext cx="35719" cy="244079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676542" y="1387073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</a:t>
            </a:r>
            <a:b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</a:b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Computer</a:t>
            </a:r>
            <a:endParaRPr lang="en-US" altLang="en-US" sz="105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6" name="Picture 65" descr="G:\DCIM\101MSDCF\DSC00001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2" r="18959" b="4924"/>
          <a:stretch/>
        </p:blipFill>
        <p:spPr bwMode="auto">
          <a:xfrm>
            <a:off x="3603277" y="1257178"/>
            <a:ext cx="742550" cy="7577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2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16200000">
            <a:off x="3472537" y="2149500"/>
            <a:ext cx="997898" cy="748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3" name="TextBox 72"/>
          <p:cNvSpPr txBox="1"/>
          <p:nvPr/>
        </p:nvSpPr>
        <p:spPr>
          <a:xfrm>
            <a:off x="4195777" y="3053206"/>
            <a:ext cx="2885300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(Ph.D., EE from MSU, 2014) prepares payload.</a:t>
            </a:r>
          </a:p>
        </p:txBody>
      </p:sp>
      <p:cxnSp>
        <p:nvCxnSpPr>
          <p:cNvPr id="76" name="Straight Arrow Connector 75"/>
          <p:cNvCxnSpPr/>
          <p:nvPr/>
        </p:nvCxnSpPr>
        <p:spPr bwMode="auto">
          <a:xfrm flipH="1" flipV="1">
            <a:off x="4029477" y="3035303"/>
            <a:ext cx="205979" cy="88313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4" name="Group 53"/>
          <p:cNvGrpSpPr/>
          <p:nvPr/>
        </p:nvGrpSpPr>
        <p:grpSpPr>
          <a:xfrm>
            <a:off x="1352091" y="4523169"/>
            <a:ext cx="6194723" cy="102850"/>
            <a:chOff x="436501" y="5228147"/>
            <a:chExt cx="7326552" cy="292533"/>
          </a:xfrm>
        </p:grpSpPr>
        <p:cxnSp>
          <p:nvCxnSpPr>
            <p:cNvPr id="55" name="Straight Arrow Connector 54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6" name="Straight Arrow Connector 55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58" name="Straight Arrow Connector 57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1" name="Straight Arrow Connector 60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3" name="Straight Arrow Connector 62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4" name="Straight Arrow Connector 6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5" name="Straight Arrow Connector 64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7" name="Straight Arrow Connector 76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78" name="TextBox 77"/>
          <p:cNvSpPr txBox="1"/>
          <p:nvPr/>
        </p:nvSpPr>
        <p:spPr>
          <a:xfrm>
            <a:off x="2682096" y="461858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3467460" y="462345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235943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002917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637173" y="4624366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571682" y="462711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904242" y="462900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157798" y="4639431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7A7909-701F-4C49-8F26-7652CDEC13CA}"/>
              </a:ext>
            </a:extLst>
          </p:cNvPr>
          <p:cNvSpPr txBox="1"/>
          <p:nvPr/>
        </p:nvSpPr>
        <p:spPr>
          <a:xfrm>
            <a:off x="7261546" y="4625281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35388531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 descr="C:\Users\k91h784\Desktop\SL9_Best_of_Best\04_Team_w_Rocket1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553"/>
          <a:stretch/>
        </p:blipFill>
        <p:spPr bwMode="auto">
          <a:xfrm>
            <a:off x="3107625" y="1354021"/>
            <a:ext cx="856487" cy="17351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7852"/>
            <a:ext cx="6645955" cy="4232275"/>
          </a:xfrm>
        </p:spPr>
        <p:txBody>
          <a:bodyPr/>
          <a:lstStyle/>
          <a:p>
            <a:r>
              <a:rPr lang="en-US" dirty="0"/>
              <a:t>Step 4 – Demonstrate as Flight Hardware on a Research Rockets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 the demonstration of the computer system on sounding rocket.</a:t>
            </a:r>
          </a:p>
          <a:p>
            <a:pPr lvl="1"/>
            <a:r>
              <a:rPr lang="en-US" dirty="0"/>
              <a:t>Flew on two rockets (2014 and 2016)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66825" y="4239723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3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91" y="3679674"/>
            <a:ext cx="538759" cy="5486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8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4369" y="3351149"/>
            <a:ext cx="10312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700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6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32611" r="26600" b="20900"/>
          <a:stretch/>
        </p:blipFill>
        <p:spPr>
          <a:xfrm>
            <a:off x="5323881" y="3681461"/>
            <a:ext cx="846535" cy="548640"/>
          </a:xfrm>
          <a:prstGeom prst="rect">
            <a:avLst/>
          </a:prstGeom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22" y="3676140"/>
            <a:ext cx="715899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Rounded Rectangle 82"/>
          <p:cNvSpPr/>
          <p:nvPr/>
        </p:nvSpPr>
        <p:spPr bwMode="auto">
          <a:xfrm>
            <a:off x="1208517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9" y="3376703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4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3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915902" y="3337303"/>
            <a:ext cx="1329669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941" y="3368549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5482597" y="3351148"/>
            <a:ext cx="7532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Sounding </a:t>
            </a:r>
            <a:b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Rocket Demo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5286332" y="3337302"/>
            <a:ext cx="910271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014" y="3368548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40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083541" y="423837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91012" y="4238372"/>
            <a:ext cx="91456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(2012-2016)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5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cxnSp>
        <p:nvCxnSpPr>
          <p:cNvPr id="72" name="Straight Arrow Connector 71"/>
          <p:cNvCxnSpPr/>
          <p:nvPr/>
        </p:nvCxnSpPr>
        <p:spPr bwMode="auto">
          <a:xfrm>
            <a:off x="5182557" y="2252458"/>
            <a:ext cx="278540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lg" len="lg"/>
          </a:ln>
          <a:effectLst/>
        </p:spPr>
      </p:cxnSp>
      <p:pic>
        <p:nvPicPr>
          <p:cNvPr id="62" name="Picture 4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77" t="17147" r="17854" b="7152"/>
          <a:stretch/>
        </p:blipFill>
        <p:spPr bwMode="auto">
          <a:xfrm>
            <a:off x="4059426" y="1354021"/>
            <a:ext cx="1413692" cy="171276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64" name="Straight Connector 63"/>
          <p:cNvCxnSpPr>
            <a:stCxn id="62" idx="1"/>
          </p:cNvCxnSpPr>
          <p:nvPr/>
        </p:nvCxnSpPr>
        <p:spPr bwMode="auto">
          <a:xfrm flipH="1" flipV="1">
            <a:off x="3694891" y="1699013"/>
            <a:ext cx="364533" cy="511389"/>
          </a:xfrm>
          <a:prstGeom prst="line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Rectangle 64"/>
          <p:cNvSpPr/>
          <p:nvPr/>
        </p:nvSpPr>
        <p:spPr bwMode="auto">
          <a:xfrm>
            <a:off x="3593018" y="1589476"/>
            <a:ext cx="105188" cy="109538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76" name="Picture 75" descr="C:\Users\k91h784\Desktop\SL9_Best_of_Best\05_Launch2.jpg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5" r="43655"/>
          <a:stretch/>
        </p:blipFill>
        <p:spPr bwMode="auto">
          <a:xfrm>
            <a:off x="5571331" y="1328212"/>
            <a:ext cx="815723" cy="175762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9" name="Picture 78" descr="C:\Users\k91h784\Desktop\SL9_Best_of_Best\Rocket_Camera\SL-9 Space.png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2"/>
          <a:stretch/>
        </p:blipFill>
        <p:spPr bwMode="auto">
          <a:xfrm rot="16200000">
            <a:off x="6180452" y="1602755"/>
            <a:ext cx="1765504" cy="12164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C:\Users\k91h784\Dropbox\02_Research\004_Funded_Budgets\029_NASA_OCT_GCT_SoundingRocketPayload_July2012\08-Flight_Pictures_SL9_Best_of_Best\01_Payload_Assembly2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51" r="27804"/>
          <a:stretch/>
        </p:blipFill>
        <p:spPr bwMode="auto">
          <a:xfrm>
            <a:off x="1346661" y="1343495"/>
            <a:ext cx="1628775" cy="173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Straight Arrow Connector 60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63" name="Group 62"/>
          <p:cNvGrpSpPr/>
          <p:nvPr/>
        </p:nvGrpSpPr>
        <p:grpSpPr>
          <a:xfrm>
            <a:off x="1352091" y="4523169"/>
            <a:ext cx="6194723" cy="102850"/>
            <a:chOff x="436501" y="5228147"/>
            <a:chExt cx="7326552" cy="292533"/>
          </a:xfrm>
        </p:grpSpPr>
        <p:cxnSp>
          <p:nvCxnSpPr>
            <p:cNvPr id="66" name="Straight Arrow Connector 65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68" name="Straight Arrow Connector 67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3" name="Straight Arrow Connector 72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78" name="Straight Arrow Connector 77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2" name="Straight Arrow Connector 81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4" name="Straight Arrow Connector 83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87" name="Straight Arrow Connector 86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3" name="Straight Arrow Connector 92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94" name="Straight Arrow Connector 93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95" name="TextBox 94"/>
          <p:cNvSpPr txBox="1"/>
          <p:nvPr/>
        </p:nvSpPr>
        <p:spPr>
          <a:xfrm>
            <a:off x="2682096" y="461858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467460" y="462345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235943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002917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5637173" y="4624366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571682" y="462711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904242" y="462900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157798" y="4639431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13" name="AutoShape 5"/>
          <p:cNvSpPr>
            <a:spLocks noChangeShapeType="1"/>
          </p:cNvSpPr>
          <p:nvPr/>
        </p:nvSpPr>
        <p:spPr bwMode="auto">
          <a:xfrm flipV="1">
            <a:off x="6571682" y="2011804"/>
            <a:ext cx="162323" cy="27230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14" name="Text Box 6"/>
          <p:cNvSpPr txBox="1">
            <a:spLocks noChangeArrowheads="1"/>
          </p:cNvSpPr>
          <p:nvPr/>
        </p:nvSpPr>
        <p:spPr bwMode="auto">
          <a:xfrm>
            <a:off x="6490795" y="2284107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MSU</a:t>
            </a:r>
            <a:b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</a:br>
            <a:r>
              <a:rPr lang="en-US" altLang="en-US" sz="1050" b="1" dirty="0">
                <a:solidFill>
                  <a:srgbClr val="FF0000"/>
                </a:solidFill>
                <a:latin typeface="Calibri" pitchFamily="34" charset="0"/>
                <a:cs typeface="Arial" pitchFamily="34" charset="0"/>
              </a:rPr>
              <a:t>Computer</a:t>
            </a:r>
            <a:endParaRPr lang="en-US" altLang="en-US" sz="105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AutoShape 5"/>
          <p:cNvSpPr>
            <a:spLocks noChangeShapeType="1"/>
          </p:cNvSpPr>
          <p:nvPr/>
        </p:nvSpPr>
        <p:spPr bwMode="auto">
          <a:xfrm flipH="1" flipV="1">
            <a:off x="6065046" y="1757362"/>
            <a:ext cx="507332" cy="52674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C9B059D-227C-4DC3-8A54-B68C5688C1A4}"/>
              </a:ext>
            </a:extLst>
          </p:cNvPr>
          <p:cNvSpPr txBox="1"/>
          <p:nvPr/>
        </p:nvSpPr>
        <p:spPr>
          <a:xfrm>
            <a:off x="7261546" y="4625281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</p:spTree>
    <p:extLst>
      <p:ext uri="{BB962C8B-B14F-4D97-AF65-F5344CB8AC3E}">
        <p14:creationId xmlns:p14="http://schemas.microsoft.com/office/powerpoint/2010/main" val="1011834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84200"/>
            <a:ext cx="6645955" cy="4219575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</p:txBody>
      </p:sp>
    </p:spTree>
    <p:extLst>
      <p:ext uri="{BB962C8B-B14F-4D97-AF65-F5344CB8AC3E}">
        <p14:creationId xmlns:p14="http://schemas.microsoft.com/office/powerpoint/2010/main" val="24114191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84200"/>
            <a:ext cx="6645955" cy="4219575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46DAE9-4540-5222-4B4B-CFDF5C7DA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000" y="1284196"/>
            <a:ext cx="3483028" cy="3173296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5C56015C-68A8-F232-2D5A-7100D56BD450}"/>
              </a:ext>
            </a:extLst>
          </p:cNvPr>
          <p:cNvSpPr/>
          <p:nvPr/>
        </p:nvSpPr>
        <p:spPr bwMode="auto">
          <a:xfrm>
            <a:off x="5697146" y="1284196"/>
            <a:ext cx="1112677" cy="362828"/>
          </a:xfrm>
          <a:prstGeom prst="wedgeRoundRectCallout">
            <a:avLst>
              <a:gd name="adj1" fmla="val -40948"/>
              <a:gd name="adj2" fmla="val 106090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Huh???</a:t>
            </a:r>
          </a:p>
        </p:txBody>
      </p:sp>
    </p:spTree>
    <p:extLst>
      <p:ext uri="{BB962C8B-B14F-4D97-AF65-F5344CB8AC3E}">
        <p14:creationId xmlns:p14="http://schemas.microsoft.com/office/powerpoint/2010/main" val="3431768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FE8E-0D7C-4B42-9652-30EC15BA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D23E-A719-4EA6-A946-B49D320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013" y="633412"/>
            <a:ext cx="3405269" cy="4176713"/>
          </a:xfrm>
        </p:spPr>
        <p:txBody>
          <a:bodyPr/>
          <a:lstStyle/>
          <a:p>
            <a:r>
              <a:rPr lang="en-US" dirty="0"/>
              <a:t>A little help please…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92031019-D6EE-AB19-72B0-76EBD82DDB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4"/>
          <a:stretch/>
        </p:blipFill>
        <p:spPr bwMode="auto">
          <a:xfrm>
            <a:off x="3551473" y="577121"/>
            <a:ext cx="4405817" cy="230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5551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31B1C-5F0B-60E6-87B8-82079F9CD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310CA-7D83-A60F-E7A6-007857A57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95481-CACA-5E11-65E6-F228769D8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639" y="633412"/>
            <a:ext cx="3395644" cy="4176713"/>
          </a:xfrm>
        </p:spPr>
        <p:txBody>
          <a:bodyPr/>
          <a:lstStyle/>
          <a:p>
            <a:r>
              <a:rPr lang="en-US" dirty="0"/>
              <a:t>A little help please…</a:t>
            </a:r>
          </a:p>
        </p:txBody>
      </p:sp>
      <p:pic>
        <p:nvPicPr>
          <p:cNvPr id="4" name="Picture 2" descr="105x130">
            <a:extLst>
              <a:ext uri="{FF2B5EF4-FFF2-40B4-BE49-F238E27FC236}">
                <a16:creationId xmlns:a16="http://schemas.microsoft.com/office/drawing/2014/main" id="{7BA19CEE-E92B-706D-BB51-6F3128142D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8748" y="2925927"/>
            <a:ext cx="1088981" cy="136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hoto of Larry Springer">
            <a:extLst>
              <a:ext uri="{FF2B5EF4-FFF2-40B4-BE49-F238E27FC236}">
                <a16:creationId xmlns:a16="http://schemas.microsoft.com/office/drawing/2014/main" id="{AEF37FE0-FC12-DC06-6C4E-85E1C971C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6776" y="2937759"/>
            <a:ext cx="1176077" cy="1349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6" descr="Lockheed Martin Future Submarine Program Call- DIN">
            <a:extLst>
              <a:ext uri="{FF2B5EF4-FFF2-40B4-BE49-F238E27FC236}">
                <a16:creationId xmlns:a16="http://schemas.microsoft.com/office/drawing/2014/main" id="{40154A0A-C26F-6863-28DA-67EE4D3A2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14145" y="3383277"/>
            <a:ext cx="1068392" cy="58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8F5CAFA-A0F3-E4E8-A9D0-DA381AD87C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4"/>
          <a:stretch/>
        </p:blipFill>
        <p:spPr bwMode="auto">
          <a:xfrm>
            <a:off x="3551473" y="577121"/>
            <a:ext cx="4405817" cy="230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2D3084E7-80B8-E4F6-F41F-8871E9DD9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692" y="2888730"/>
            <a:ext cx="1118740" cy="139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38BB2C-8ABC-2CE0-43FB-178358C8D3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93" y="1087643"/>
            <a:ext cx="2146076" cy="14354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EA084F-787B-2D28-CC83-3A71BD975FB9}"/>
              </a:ext>
            </a:extLst>
          </p:cNvPr>
          <p:cNvSpPr txBox="1"/>
          <p:nvPr/>
        </p:nvSpPr>
        <p:spPr>
          <a:xfrm>
            <a:off x="1320769" y="4266155"/>
            <a:ext cx="173987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b="1" dirty="0">
                <a:latin typeface="Arial" panose="020B0604020202020204" pitchFamily="34" charset="0"/>
                <a:cs typeface="Arial" panose="020B0604020202020204" pitchFamily="34" charset="0"/>
              </a:rPr>
              <a:t>Loren Acton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Former Astronaut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MSU Department of Physics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B90E35-267F-CA40-FDE3-4B2860B411E6}"/>
              </a:ext>
            </a:extLst>
          </p:cNvPr>
          <p:cNvSpPr txBox="1"/>
          <p:nvPr/>
        </p:nvSpPr>
        <p:spPr>
          <a:xfrm>
            <a:off x="3493301" y="4254614"/>
            <a:ext cx="173987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b="1" dirty="0">
                <a:latin typeface="Arial" panose="020B0604020202020204" pitchFamily="34" charset="0"/>
                <a:cs typeface="Arial" panose="020B0604020202020204" pitchFamily="34" charset="0"/>
              </a:rPr>
              <a:t>David Klumpar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Former Lockheed Martin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MSU Department of Physics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20E1FE-6FB5-878E-46A4-AE404FD17D5B}"/>
              </a:ext>
            </a:extLst>
          </p:cNvPr>
          <p:cNvSpPr txBox="1"/>
          <p:nvPr/>
        </p:nvSpPr>
        <p:spPr>
          <a:xfrm>
            <a:off x="5991583" y="4287154"/>
            <a:ext cx="1739870" cy="623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b="1" dirty="0">
                <a:latin typeface="Arial" panose="020B0604020202020204" pitchFamily="34" charset="0"/>
                <a:cs typeface="Arial" panose="020B0604020202020204" pitchFamily="34" charset="0"/>
              </a:rPr>
              <a:t>Larry Springer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Former Lockheed Martin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MSU Department of Physics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D30C5FC9-B46A-74E4-A59A-CE8B7F5EAF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9669" y="3400522"/>
            <a:ext cx="611802" cy="50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9831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FE8E-0D7C-4B42-9652-30EC15BA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MSU’s Approach - RadPC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26D23E-A719-4EA6-A946-B49D32077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4" y="633412"/>
            <a:ext cx="1964373" cy="4176713"/>
          </a:xfrm>
        </p:spPr>
        <p:txBody>
          <a:bodyPr/>
          <a:lstStyle/>
          <a:p>
            <a:r>
              <a:rPr lang="en-US" dirty="0"/>
              <a:t>SSEL Track Record</a:t>
            </a:r>
          </a:p>
          <a:p>
            <a:br>
              <a:rPr lang="en-US" dirty="0"/>
            </a:br>
            <a:endParaRPr lang="en-US" dirty="0"/>
          </a:p>
        </p:txBody>
      </p:sp>
      <p:pic>
        <p:nvPicPr>
          <p:cNvPr id="13" name="Picture 2" descr="C:\Users\ssel\Pictures\Glory-ELaNa 1 Launch\E1P_DSCN5914edit_big.JPG">
            <a:extLst>
              <a:ext uri="{FF2B5EF4-FFF2-40B4-BE49-F238E27FC236}">
                <a16:creationId xmlns:a16="http://schemas.microsoft.com/office/drawing/2014/main" id="{7FF08A2C-5641-4745-A245-7D7E6295ED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92200" y="2529270"/>
            <a:ext cx="719326" cy="69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C87FDD-82B7-4F72-AF47-7DBE77E25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983" y="2410939"/>
            <a:ext cx="786005" cy="9238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75E3F5-9FEA-456A-B160-A437A7D0821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180" y="3568657"/>
            <a:ext cx="735746" cy="8603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38245A0-477A-40B3-BC37-19E5B0FC09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448" y="3568658"/>
            <a:ext cx="779810" cy="92159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3A7CC46-59F4-4938-8195-495198C3E3D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1097" y="2376105"/>
            <a:ext cx="722808" cy="8459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0AEE608-E7D2-48A8-BCD1-46AFACA52C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809" y="1183170"/>
            <a:ext cx="830754" cy="978696"/>
          </a:xfrm>
          <a:prstGeom prst="rect">
            <a:avLst/>
          </a:prstGeom>
        </p:spPr>
      </p:pic>
      <p:pic>
        <p:nvPicPr>
          <p:cNvPr id="21" name="Picture 2" descr="Rendering of E1P in space.">
            <a:extLst>
              <a:ext uri="{FF2B5EF4-FFF2-40B4-BE49-F238E27FC236}">
                <a16:creationId xmlns:a16="http://schemas.microsoft.com/office/drawing/2014/main" id="{9F5AFDA5-35E9-478F-9B3A-1C19435E61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76288" y="3737907"/>
            <a:ext cx="984414" cy="68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Arrow: Right 21">
            <a:extLst>
              <a:ext uri="{FF2B5EF4-FFF2-40B4-BE49-F238E27FC236}">
                <a16:creationId xmlns:a16="http://schemas.microsoft.com/office/drawing/2014/main" id="{F51B5879-5263-4C30-9737-9E9402102077}"/>
              </a:ext>
            </a:extLst>
          </p:cNvPr>
          <p:cNvSpPr/>
          <p:nvPr/>
        </p:nvSpPr>
        <p:spPr>
          <a:xfrm>
            <a:off x="1293514" y="4564304"/>
            <a:ext cx="6556973" cy="190359"/>
          </a:xfrm>
          <a:prstGeom prst="rightArrow">
            <a:avLst/>
          </a:prstGeom>
          <a:solidFill>
            <a:srgbClr val="0033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EB745-DC51-4A12-8E5D-636A9689F2D0}"/>
              </a:ext>
            </a:extLst>
          </p:cNvPr>
          <p:cNvSpPr txBox="1"/>
          <p:nvPr/>
        </p:nvSpPr>
        <p:spPr>
          <a:xfrm>
            <a:off x="1181291" y="4686770"/>
            <a:ext cx="8253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2006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3AC3742-2A49-46B4-BB48-39AFD1A2CC0D}"/>
              </a:ext>
            </a:extLst>
          </p:cNvPr>
          <p:cNvSpPr txBox="1"/>
          <p:nvPr/>
        </p:nvSpPr>
        <p:spPr>
          <a:xfrm>
            <a:off x="7067496" y="4686770"/>
            <a:ext cx="8336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2021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16CC45C0-1EA1-4863-A58E-D3F29EA3EA4B}"/>
              </a:ext>
            </a:extLst>
          </p:cNvPr>
          <p:cNvSpPr/>
          <p:nvPr/>
        </p:nvSpPr>
        <p:spPr>
          <a:xfrm>
            <a:off x="2246703" y="2316090"/>
            <a:ext cx="1531511" cy="1002523"/>
          </a:xfrm>
          <a:prstGeom prst="roundRect">
            <a:avLst>
              <a:gd name="adj" fmla="val 579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E26E35-F0E7-4597-B977-9E5A3FB1A61D}"/>
              </a:ext>
            </a:extLst>
          </p:cNvPr>
          <p:cNvSpPr txBox="1"/>
          <p:nvPr/>
        </p:nvSpPr>
        <p:spPr>
          <a:xfrm>
            <a:off x="2262854" y="2289981"/>
            <a:ext cx="7682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Explorer 1’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6F057B1-46A3-4599-9EE3-3D236F2C7092}"/>
              </a:ext>
            </a:extLst>
          </p:cNvPr>
          <p:cNvSpPr txBox="1"/>
          <p:nvPr/>
        </p:nvSpPr>
        <p:spPr>
          <a:xfrm>
            <a:off x="4812113" y="2325986"/>
            <a:ext cx="11466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FIREBIRD 1 &amp; 2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7B0CB14-30E7-4F43-8F0D-62E238B7CEB9}"/>
              </a:ext>
            </a:extLst>
          </p:cNvPr>
          <p:cNvSpPr/>
          <p:nvPr/>
        </p:nvSpPr>
        <p:spPr>
          <a:xfrm>
            <a:off x="4801286" y="2327505"/>
            <a:ext cx="2109191" cy="1054352"/>
          </a:xfrm>
          <a:prstGeom prst="roundRect">
            <a:avLst>
              <a:gd name="adj" fmla="val 550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C32941-BA83-4A4B-83FB-70B80F215BB2}"/>
              </a:ext>
            </a:extLst>
          </p:cNvPr>
          <p:cNvSpPr txBox="1"/>
          <p:nvPr/>
        </p:nvSpPr>
        <p:spPr>
          <a:xfrm>
            <a:off x="4016119" y="1057937"/>
            <a:ext cx="940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>
                <a:solidFill>
                  <a:srgbClr val="003366"/>
                </a:solidFill>
              </a:rPr>
              <a:t>PrintSat</a:t>
            </a:r>
            <a:endParaRPr lang="en-US" sz="900" b="1" dirty="0">
              <a:solidFill>
                <a:srgbClr val="003366"/>
              </a:solidFill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DF251E2-55CB-469A-A1C1-7B6154ED0A84}"/>
              </a:ext>
            </a:extLst>
          </p:cNvPr>
          <p:cNvSpPr/>
          <p:nvPr/>
        </p:nvSpPr>
        <p:spPr>
          <a:xfrm>
            <a:off x="5645428" y="3459099"/>
            <a:ext cx="2231335" cy="1082823"/>
          </a:xfrm>
          <a:prstGeom prst="roundRect">
            <a:avLst>
              <a:gd name="adj" fmla="val 7839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D639274-7D61-40DA-8EC7-AEFF063B3F62}"/>
              </a:ext>
            </a:extLst>
          </p:cNvPr>
          <p:cNvSpPr txBox="1"/>
          <p:nvPr/>
        </p:nvSpPr>
        <p:spPr>
          <a:xfrm>
            <a:off x="5743246" y="3448970"/>
            <a:ext cx="940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IT-SPINS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9EE507A-93FA-4F82-8C76-6BFAB8A4FCBD}"/>
              </a:ext>
            </a:extLst>
          </p:cNvPr>
          <p:cNvSpPr txBox="1"/>
          <p:nvPr/>
        </p:nvSpPr>
        <p:spPr>
          <a:xfrm>
            <a:off x="4243467" y="4686770"/>
            <a:ext cx="8336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2016</a:t>
            </a:r>
          </a:p>
        </p:txBody>
      </p:sp>
      <p:pic>
        <p:nvPicPr>
          <p:cNvPr id="41" name="Picture 4" descr="C:\Users\ssel\Pictures\h_merope_cube_02.jpg">
            <a:extLst>
              <a:ext uri="{FF2B5EF4-FFF2-40B4-BE49-F238E27FC236}">
                <a16:creationId xmlns:a16="http://schemas.microsoft.com/office/drawing/2014/main" id="{2A8FCD8E-1EB8-4735-B4E0-ACF198F2B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2599" y="1248224"/>
            <a:ext cx="633958" cy="845713"/>
          </a:xfrm>
          <a:prstGeom prst="rect">
            <a:avLst/>
          </a:prstGeom>
          <a:noFill/>
          <a:ln>
            <a:solidFill>
              <a:srgbClr val="FFFFFF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55227C87-4A51-4266-99ED-097999CB9D84}"/>
              </a:ext>
            </a:extLst>
          </p:cNvPr>
          <p:cNvSpPr/>
          <p:nvPr/>
        </p:nvSpPr>
        <p:spPr>
          <a:xfrm>
            <a:off x="1541689" y="1053856"/>
            <a:ext cx="1617335" cy="1153718"/>
          </a:xfrm>
          <a:prstGeom prst="roundRect">
            <a:avLst>
              <a:gd name="adj" fmla="val 7839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593D4D6-E1E1-4530-9296-F19763F9EBA1}"/>
              </a:ext>
            </a:extLst>
          </p:cNvPr>
          <p:cNvSpPr txBox="1"/>
          <p:nvPr/>
        </p:nvSpPr>
        <p:spPr>
          <a:xfrm>
            <a:off x="1537120" y="1053857"/>
            <a:ext cx="9112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MEROPE</a:t>
            </a:r>
          </a:p>
        </p:txBody>
      </p:sp>
      <p:pic>
        <p:nvPicPr>
          <p:cNvPr id="44" name="Picture 43" descr="7M4A4398 - Version 2_FIREBIRD-II warm.jpg">
            <a:extLst>
              <a:ext uri="{FF2B5EF4-FFF2-40B4-BE49-F238E27FC236}">
                <a16:creationId xmlns:a16="http://schemas.microsoft.com/office/drawing/2014/main" id="{6BC06E64-BA64-41C8-8342-28B80451F3D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84894" y="3648218"/>
            <a:ext cx="1189924" cy="835871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pic>
        <p:nvPicPr>
          <p:cNvPr id="45" name="Picture 44" descr="IMG_1957_SSEL_FireBirdTwins_0413.JPG">
            <a:extLst>
              <a:ext uri="{FF2B5EF4-FFF2-40B4-BE49-F238E27FC236}">
                <a16:creationId xmlns:a16="http://schemas.microsoft.com/office/drawing/2014/main" id="{0D0BC428-3A52-440B-B229-C2B36E9795C0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3324" y="2536661"/>
            <a:ext cx="1166366" cy="79187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04F49CBA-6DFC-4749-B3D2-4E921D6836F8}"/>
              </a:ext>
            </a:extLst>
          </p:cNvPr>
          <p:cNvSpPr/>
          <p:nvPr/>
        </p:nvSpPr>
        <p:spPr>
          <a:xfrm>
            <a:off x="4069585" y="1060579"/>
            <a:ext cx="1798904" cy="1188512"/>
          </a:xfrm>
          <a:prstGeom prst="roundRect">
            <a:avLst>
              <a:gd name="adj" fmla="val 7839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47" name="Picture 46" descr="DSC_0650_PrintSat_.JPG">
            <a:extLst>
              <a:ext uri="{FF2B5EF4-FFF2-40B4-BE49-F238E27FC236}">
                <a16:creationId xmlns:a16="http://schemas.microsoft.com/office/drawing/2014/main" id="{DA4CE587-1167-4049-8506-91EE13EA9176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hq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4123" y="1282017"/>
            <a:ext cx="756393" cy="87984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E9F73F9-5252-4C72-BBD5-062125EAA360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65691" y="3614251"/>
            <a:ext cx="948732" cy="85601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8E95700C-0F27-463B-A7BD-B29AE1BF956F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381" y="3514432"/>
            <a:ext cx="867778" cy="976619"/>
          </a:xfrm>
          <a:prstGeom prst="rect">
            <a:avLst/>
          </a:prstGeom>
        </p:spPr>
      </p:pic>
      <p:pic>
        <p:nvPicPr>
          <p:cNvPr id="50" name="Picture 2" descr="Report: Dnepr Rocket Crashes Shortly After Launch">
            <a:extLst>
              <a:ext uri="{FF2B5EF4-FFF2-40B4-BE49-F238E27FC236}">
                <a16:creationId xmlns:a16="http://schemas.microsoft.com/office/drawing/2014/main" id="{DD7CBF0B-4104-4547-90C5-3A4F6778D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7053" y="1115179"/>
            <a:ext cx="741736" cy="105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09F1436-4943-4FC5-B839-106D42DB50F8}"/>
              </a:ext>
            </a:extLst>
          </p:cNvPr>
          <p:cNvSpPr txBox="1"/>
          <p:nvPr/>
        </p:nvSpPr>
        <p:spPr>
          <a:xfrm>
            <a:off x="3301787" y="3475634"/>
            <a:ext cx="11466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FIREBIRD 3 &amp; 4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58126E0A-1FEA-454E-9C3A-1A17A0E38215}"/>
              </a:ext>
            </a:extLst>
          </p:cNvPr>
          <p:cNvSpPr/>
          <p:nvPr/>
        </p:nvSpPr>
        <p:spPr>
          <a:xfrm>
            <a:off x="3351132" y="3498289"/>
            <a:ext cx="2109191" cy="1054352"/>
          </a:xfrm>
          <a:prstGeom prst="roundRect">
            <a:avLst>
              <a:gd name="adj" fmla="val 550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566B2BEF-424F-48F5-92BC-5B46804D82B0}"/>
              </a:ext>
            </a:extLst>
          </p:cNvPr>
          <p:cNvSpPr/>
          <p:nvPr/>
        </p:nvSpPr>
        <p:spPr>
          <a:xfrm>
            <a:off x="1333009" y="3498291"/>
            <a:ext cx="1873586" cy="1002523"/>
          </a:xfrm>
          <a:prstGeom prst="roundRect">
            <a:avLst>
              <a:gd name="adj" fmla="val 5795"/>
            </a:avLst>
          </a:prstGeom>
          <a:noFill/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5E922B7-60E8-42DA-8EA7-C065C46D01B3}"/>
              </a:ext>
            </a:extLst>
          </p:cNvPr>
          <p:cNvSpPr txBox="1"/>
          <p:nvPr/>
        </p:nvSpPr>
        <p:spPr>
          <a:xfrm>
            <a:off x="1392558" y="3498290"/>
            <a:ext cx="76824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3366"/>
                </a:solidFill>
              </a:rPr>
              <a:t>HRBE</a:t>
            </a:r>
          </a:p>
        </p:txBody>
      </p:sp>
    </p:spTree>
    <p:extLst>
      <p:ext uri="{BB962C8B-B14F-4D97-AF65-F5344CB8AC3E}">
        <p14:creationId xmlns:p14="http://schemas.microsoft.com/office/powerpoint/2010/main" val="811838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84200"/>
            <a:ext cx="6645955" cy="4219575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8853" lvl="1" indent="0">
              <a:buNone/>
            </a:pPr>
            <a:endParaRPr lang="en-US" dirty="0"/>
          </a:p>
        </p:txBody>
      </p:sp>
      <p:pic>
        <p:nvPicPr>
          <p:cNvPr id="4" name="ISS_Install_SHORT">
            <a:hlinkClick r:id="" action="ppaction://media"/>
            <a:extLst>
              <a:ext uri="{FF2B5EF4-FFF2-40B4-BE49-F238E27FC236}">
                <a16:creationId xmlns:a16="http://schemas.microsoft.com/office/drawing/2014/main" id="{34F6A6F7-0EC9-4D7F-AA88-816B8DC947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1584" y="11303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43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7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84200"/>
            <a:ext cx="6645955" cy="4219575"/>
          </a:xfrm>
        </p:spPr>
        <p:txBody>
          <a:bodyPr/>
          <a:lstStyle/>
          <a:p>
            <a:r>
              <a:rPr lang="en-US" dirty="0"/>
              <a:t>Step 5 – Demonstrate on the International Space Station</a:t>
            </a:r>
            <a:endParaRPr lang="en-US" i="1" dirty="0"/>
          </a:p>
          <a:p>
            <a:pPr lvl="1"/>
            <a:r>
              <a:rPr lang="en-US" b="1" u="sng" dirty="0"/>
              <a:t>NASA</a:t>
            </a:r>
            <a:r>
              <a:rPr lang="en-US" dirty="0"/>
              <a:t> funds the demonstration of RadPC on ISS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348853" lvl="1" indent="0">
              <a:buNone/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1E1109D-FE4C-4017-9639-D258E52B4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024" y="1118248"/>
            <a:ext cx="6541953" cy="368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88071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3" y="578646"/>
            <a:ext cx="4598216" cy="4231481"/>
          </a:xfrm>
        </p:spPr>
        <p:txBody>
          <a:bodyPr/>
          <a:lstStyle/>
          <a:p>
            <a:r>
              <a:rPr lang="en-US" dirty="0"/>
              <a:t>Step 6 – Demonstrate as a Stand-Alone Satellite </a:t>
            </a:r>
            <a:endParaRPr lang="en-US" i="1" dirty="0"/>
          </a:p>
          <a:p>
            <a:pPr marL="255985" lvl="1"/>
            <a:r>
              <a:rPr lang="en-US" b="1" u="sng" dirty="0"/>
              <a:t>NASA</a:t>
            </a:r>
            <a:r>
              <a:rPr lang="en-US" dirty="0"/>
              <a:t> funds the development of satellites to carry RadPC.</a:t>
            </a: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1227566" y="4574651"/>
            <a:ext cx="6676227" cy="0"/>
          </a:xfrm>
          <a:prstGeom prst="straightConnector1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grpSp>
        <p:nvGrpSpPr>
          <p:cNvPr id="57" name="Group 56"/>
          <p:cNvGrpSpPr/>
          <p:nvPr/>
        </p:nvGrpSpPr>
        <p:grpSpPr>
          <a:xfrm>
            <a:off x="1352091" y="4523169"/>
            <a:ext cx="6194723" cy="102850"/>
            <a:chOff x="436501" y="5228147"/>
            <a:chExt cx="7326552" cy="292533"/>
          </a:xfrm>
        </p:grpSpPr>
        <p:cxnSp>
          <p:nvCxnSpPr>
            <p:cNvPr id="12" name="Straight Arrow Connector 11"/>
            <p:cNvCxnSpPr/>
            <p:nvPr/>
          </p:nvCxnSpPr>
          <p:spPr bwMode="auto">
            <a:xfrm flipV="1">
              <a:off x="2280541" y="5231001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5" name="Straight Arrow Connector 14"/>
            <p:cNvCxnSpPr/>
            <p:nvPr/>
          </p:nvCxnSpPr>
          <p:spPr bwMode="auto">
            <a:xfrm flipV="1">
              <a:off x="135852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6" name="Straight Arrow Connector 15"/>
            <p:cNvCxnSpPr/>
            <p:nvPr/>
          </p:nvCxnSpPr>
          <p:spPr bwMode="auto">
            <a:xfrm flipV="1">
              <a:off x="436501" y="5237788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5922901" y="5228980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V="1">
              <a:off x="5000881" y="523576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0" name="Straight Arrow Connector 19"/>
            <p:cNvCxnSpPr/>
            <p:nvPr/>
          </p:nvCxnSpPr>
          <p:spPr bwMode="auto">
            <a:xfrm flipV="1">
              <a:off x="4078861" y="5228147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1" name="Straight Arrow Connector 20"/>
            <p:cNvCxnSpPr/>
            <p:nvPr/>
          </p:nvCxnSpPr>
          <p:spPr bwMode="auto">
            <a:xfrm flipV="1">
              <a:off x="3172081" y="5238465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2" name="Straight Arrow Connector 21"/>
            <p:cNvCxnSpPr/>
            <p:nvPr/>
          </p:nvCxnSpPr>
          <p:spPr bwMode="auto">
            <a:xfrm flipV="1">
              <a:off x="7763053" y="5243716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  <p:cxnSp>
          <p:nvCxnSpPr>
            <p:cNvPr id="23" name="Straight Arrow Connector 22"/>
            <p:cNvCxnSpPr/>
            <p:nvPr/>
          </p:nvCxnSpPr>
          <p:spPr bwMode="auto">
            <a:xfrm flipV="1">
              <a:off x="6856273" y="5246414"/>
              <a:ext cx="0" cy="274266"/>
            </a:xfrm>
            <a:prstGeom prst="straightConnector1">
              <a:avLst/>
            </a:prstGeom>
            <a:noFill/>
            <a:ln w="254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</p:cxnSp>
      </p:grpSp>
      <p:sp>
        <p:nvSpPr>
          <p:cNvPr id="26" name="TextBox 25"/>
          <p:cNvSpPr txBox="1"/>
          <p:nvPr/>
        </p:nvSpPr>
        <p:spPr>
          <a:xfrm>
            <a:off x="1266825" y="4239723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(2008-2010)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82096" y="461858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67460" y="4623451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35943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02917" y="462436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37173" y="4624366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2014-16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71682" y="4627110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</p:txBody>
      </p:sp>
      <p:pic>
        <p:nvPicPr>
          <p:cNvPr id="59" name="Picture 58" descr="M:\02_Research\004_Funded_Budgets\020_NASA_ESPCoR_RadTolerantComputing_June10\Monthly_Reports\figures\06_June_2011\Sensor_Lab_Setup.JPG"/>
          <p:cNvPicPr>
            <a:picLocks noChangeAspect="1"/>
          </p:cNvPicPr>
          <p:nvPr/>
        </p:nvPicPr>
        <p:blipFill rotWithShape="1">
          <a:blip r:embed="rId2" cstate="print"/>
          <a:srcRect l="4693" t="16918" b="22178"/>
          <a:stretch/>
        </p:blipFill>
        <p:spPr bwMode="auto">
          <a:xfrm>
            <a:off x="1266825" y="3683126"/>
            <a:ext cx="1043742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991" y="3679674"/>
            <a:ext cx="538759" cy="548640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621651" y="3365598"/>
            <a:ext cx="7100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 of Concept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2667388" y="3353266"/>
            <a:ext cx="1221601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Prototype Development &amp; Cyclotron Testing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214369" y="3351149"/>
            <a:ext cx="103120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Altitude Balloon Demos</a:t>
            </a:r>
          </a:p>
        </p:txBody>
      </p:sp>
      <p:pic>
        <p:nvPicPr>
          <p:cNvPr id="74" name="Picture 73" descr="C:\Users\lameres\Desktop\DSCN1336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82" r="12484" b="7064"/>
          <a:stretch/>
        </p:blipFill>
        <p:spPr bwMode="auto">
          <a:xfrm>
            <a:off x="3039700" y="3682055"/>
            <a:ext cx="808808" cy="5486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5" name="Picture 74" descr="M:\02_Research\004_Funded_Budgets\020_NASA_ESPCoR_RadTolerantComputing_June10\HASP\Integration\MSU_Computer_Stack_8-28-12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" r="6157"/>
          <a:stretch>
            <a:fillRect/>
          </a:stretch>
        </p:blipFill>
        <p:spPr bwMode="auto">
          <a:xfrm>
            <a:off x="2434816" y="3683712"/>
            <a:ext cx="573677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0" name="Picture 7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9" t="32611" r="26600" b="20900"/>
          <a:stretch/>
        </p:blipFill>
        <p:spPr>
          <a:xfrm>
            <a:off x="5323881" y="3681461"/>
            <a:ext cx="846535" cy="548640"/>
          </a:xfrm>
          <a:prstGeom prst="rect">
            <a:avLst/>
          </a:prstGeom>
        </p:spPr>
      </p:pic>
      <p:pic>
        <p:nvPicPr>
          <p:cNvPr id="81" name="Picture 80" descr="http://www.coe.montana.edu/ee/lameres/figures/HASP_view_from_Top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622" y="3676140"/>
            <a:ext cx="715899" cy="548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233" y="3682175"/>
            <a:ext cx="742717" cy="548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Rounded Rectangle 82"/>
          <p:cNvSpPr/>
          <p:nvPr/>
        </p:nvSpPr>
        <p:spPr bwMode="auto">
          <a:xfrm>
            <a:off x="1208517" y="3337301"/>
            <a:ext cx="1153624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259" y="3376703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Rounded Rectangle 85"/>
          <p:cNvSpPr/>
          <p:nvPr/>
        </p:nvSpPr>
        <p:spPr bwMode="auto">
          <a:xfrm>
            <a:off x="2407113" y="3337304"/>
            <a:ext cx="146480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2052" name="Picture 4" descr="MSGC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569" y="3376703"/>
            <a:ext cx="338438" cy="23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ounded Rectangle 87"/>
          <p:cNvSpPr/>
          <p:nvPr/>
        </p:nvSpPr>
        <p:spPr bwMode="auto">
          <a:xfrm>
            <a:off x="3915902" y="3337303"/>
            <a:ext cx="1329669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8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941" y="3368549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TextBox 89"/>
          <p:cNvSpPr txBox="1"/>
          <p:nvPr/>
        </p:nvSpPr>
        <p:spPr>
          <a:xfrm>
            <a:off x="5482597" y="3351148"/>
            <a:ext cx="75329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Sounding </a:t>
            </a:r>
            <a:b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Rocket Demo</a:t>
            </a:r>
          </a:p>
        </p:txBody>
      </p:sp>
      <p:sp>
        <p:nvSpPr>
          <p:cNvPr id="91" name="Rounded Rectangle 90"/>
          <p:cNvSpPr/>
          <p:nvPr/>
        </p:nvSpPr>
        <p:spPr bwMode="auto">
          <a:xfrm>
            <a:off x="5286332" y="3337302"/>
            <a:ext cx="910271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92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1014" y="3368548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3" name="TextBox 92"/>
          <p:cNvSpPr txBox="1"/>
          <p:nvPr/>
        </p:nvSpPr>
        <p:spPr>
          <a:xfrm>
            <a:off x="6468508" y="3352563"/>
            <a:ext cx="6079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 </a:t>
            </a:r>
          </a:p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94" name="Rounded Rectangle 93"/>
          <p:cNvSpPr/>
          <p:nvPr/>
        </p:nvSpPr>
        <p:spPr bwMode="auto">
          <a:xfrm>
            <a:off x="6241373" y="3338716"/>
            <a:ext cx="835110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9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411" y="3369963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7" name="TextBox 96"/>
          <p:cNvSpPr txBox="1"/>
          <p:nvPr/>
        </p:nvSpPr>
        <p:spPr>
          <a:xfrm>
            <a:off x="7386501" y="3354348"/>
            <a:ext cx="52520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</a:t>
            </a:r>
          </a:p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  <p:sp>
        <p:nvSpPr>
          <p:cNvPr id="98" name="Rounded Rectangle 97"/>
          <p:cNvSpPr/>
          <p:nvPr/>
        </p:nvSpPr>
        <p:spPr bwMode="auto">
          <a:xfrm>
            <a:off x="7127226" y="3340502"/>
            <a:ext cx="784483" cy="1110170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pic>
        <p:nvPicPr>
          <p:cNvPr id="99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500" y="3371748"/>
            <a:ext cx="304594" cy="253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2617642" y="4247400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(2010-2012)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083541" y="4238372"/>
            <a:ext cx="1043742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(2011-2013)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291012" y="4238372"/>
            <a:ext cx="91456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(2012-2016)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261342" y="4247400"/>
            <a:ext cx="8151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(2014-2016)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7096566" y="4247400"/>
            <a:ext cx="815143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(2015-2020)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904242" y="4629006"/>
            <a:ext cx="454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157798" y="4639431"/>
            <a:ext cx="430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2008</a:t>
            </a:r>
          </a:p>
        </p:txBody>
      </p:sp>
      <p:sp>
        <p:nvSpPr>
          <p:cNvPr id="108" name="Rounded Rectangle 107"/>
          <p:cNvSpPr/>
          <p:nvPr/>
        </p:nvSpPr>
        <p:spPr bwMode="auto">
          <a:xfrm>
            <a:off x="1168516" y="3172924"/>
            <a:ext cx="6784859" cy="1658274"/>
          </a:xfrm>
          <a:prstGeom prst="roundRect">
            <a:avLst>
              <a:gd name="adj" fmla="val 6602"/>
            </a:avLst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09" name="TextBox 108"/>
          <p:cNvSpPr txBox="1"/>
          <p:nvPr/>
        </p:nvSpPr>
        <p:spPr>
          <a:xfrm>
            <a:off x="1197015" y="3153875"/>
            <a:ext cx="267489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 of Activity at MSU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07E2434F-2492-434C-8924-AF07BF347F99}"/>
              </a:ext>
            </a:extLst>
          </p:cNvPr>
          <p:cNvSpPr txBox="1"/>
          <p:nvPr/>
        </p:nvSpPr>
        <p:spPr>
          <a:xfrm>
            <a:off x="7261546" y="4625281"/>
            <a:ext cx="641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2017-20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053D5B-C8D5-46FC-A8A4-ADD9CA3ED2D2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6" r="26909" b="3323"/>
          <a:stretch/>
        </p:blipFill>
        <p:spPr>
          <a:xfrm>
            <a:off x="7211650" y="3665681"/>
            <a:ext cx="615629" cy="551223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E70119D-108D-4B5F-B049-28B20200FA4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174" y="1063279"/>
            <a:ext cx="2025202" cy="20180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2825DA1-5094-4167-BFC8-C736F7944E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807" y="1126531"/>
            <a:ext cx="1928582" cy="192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155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RadSat-g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1" name="Picture 10" descr="A picture containing indoor, wall, blue, sitting&#10;&#10;Description automatically generated">
            <a:extLst>
              <a:ext uri="{FF2B5EF4-FFF2-40B4-BE49-F238E27FC236}">
                <a16:creationId xmlns:a16="http://schemas.microsoft.com/office/drawing/2014/main" id="{BFCBB17B-B694-46F6-8744-107600F460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r="15315"/>
          <a:stretch/>
        </p:blipFill>
        <p:spPr>
          <a:xfrm>
            <a:off x="1390576" y="973052"/>
            <a:ext cx="3853898" cy="3837074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32EDE49-C9E6-4BCD-9179-EC0CBBCB5B9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2" r="8302"/>
          <a:stretch/>
        </p:blipFill>
        <p:spPr>
          <a:xfrm rot="5400000">
            <a:off x="4765183" y="1237948"/>
            <a:ext cx="3781981" cy="25960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9DF8CE-0A2B-4CCA-9C78-90B48AA35FE3}"/>
              </a:ext>
            </a:extLst>
          </p:cNvPr>
          <p:cNvSpPr txBox="1"/>
          <p:nvPr/>
        </p:nvSpPr>
        <p:spPr>
          <a:xfrm>
            <a:off x="5266876" y="4473785"/>
            <a:ext cx="26873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latin typeface="Arial" pitchFamily="34" charset="0"/>
                <a:cs typeface="Arial" pitchFamily="34" charset="0"/>
              </a:rPr>
              <a:t>Brock &amp; Skylar Tamke (MSEE 2019) at Integration</a:t>
            </a:r>
          </a:p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Houston, TX. 2018.</a:t>
            </a:r>
          </a:p>
        </p:txBody>
      </p:sp>
    </p:spTree>
    <p:extLst>
      <p:ext uri="{BB962C8B-B14F-4D97-AF65-F5344CB8AC3E}">
        <p14:creationId xmlns:p14="http://schemas.microsoft.com/office/powerpoint/2010/main" val="27385230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RadSat-g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15" name="Picture 14" descr="A picture containing outdoor, sky, smoke&#10;&#10;Description automatically generated">
            <a:extLst>
              <a:ext uri="{FF2B5EF4-FFF2-40B4-BE49-F238E27FC236}">
                <a16:creationId xmlns:a16="http://schemas.microsoft.com/office/drawing/2014/main" id="{761DE704-6F98-4759-8827-2F32CDF114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637" y="662202"/>
            <a:ext cx="3270289" cy="4088858"/>
          </a:xfrm>
          <a:prstGeom prst="rect">
            <a:avLst/>
          </a:prstGeom>
        </p:spPr>
      </p:pic>
      <p:pic>
        <p:nvPicPr>
          <p:cNvPr id="6" name="Picture 5" descr="A picture containing person, outdoor, man&#10;&#10;Description automatically generated">
            <a:extLst>
              <a:ext uri="{FF2B5EF4-FFF2-40B4-BE49-F238E27FC236}">
                <a16:creationId xmlns:a16="http://schemas.microsoft.com/office/drawing/2014/main" id="{1452E14C-6D61-47D7-93E8-41811A3C02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7"/>
          <a:stretch/>
        </p:blipFill>
        <p:spPr>
          <a:xfrm rot="5400000">
            <a:off x="1061873" y="1404807"/>
            <a:ext cx="3851774" cy="28745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B1246A-F8E2-47F9-AF44-03A2C42DC1B9}"/>
              </a:ext>
            </a:extLst>
          </p:cNvPr>
          <p:cNvSpPr txBox="1"/>
          <p:nvPr/>
        </p:nvSpPr>
        <p:spPr>
          <a:xfrm>
            <a:off x="1737722" y="4543312"/>
            <a:ext cx="26873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9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Brock &amp; Skylar Tamke (MSEE 2000) at Launch.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0A471B-5E22-4043-BA2B-3F4A8BE3F4F4}"/>
              </a:ext>
            </a:extLst>
          </p:cNvPr>
          <p:cNvSpPr txBox="1"/>
          <p:nvPr/>
        </p:nvSpPr>
        <p:spPr>
          <a:xfrm>
            <a:off x="4906205" y="4384214"/>
            <a:ext cx="268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Orbital ATK OA9 ISS Resupply Mission.</a:t>
            </a:r>
          </a:p>
          <a:p>
            <a:pPr algn="ctr"/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Wallops Flight Facility, 5/22/18.</a:t>
            </a:r>
          </a:p>
        </p:txBody>
      </p:sp>
    </p:spTree>
    <p:extLst>
      <p:ext uri="{BB962C8B-B14F-4D97-AF65-F5344CB8AC3E}">
        <p14:creationId xmlns:p14="http://schemas.microsoft.com/office/powerpoint/2010/main" val="11890145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 Mission Concept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Build 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Launch it to the International Space Station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Push into orbit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Operate from Ground Station at MSU</a:t>
            </a:r>
          </a:p>
          <a:p>
            <a:pPr marL="0" indent="0"/>
            <a:endParaRPr lang="en-US" dirty="0"/>
          </a:p>
        </p:txBody>
      </p:sp>
      <p:pic>
        <p:nvPicPr>
          <p:cNvPr id="14" name="Picture 13" descr="A picture containing indoor, wall, blue, sitting&#10;&#10;Description automatically generated">
            <a:extLst>
              <a:ext uri="{FF2B5EF4-FFF2-40B4-BE49-F238E27FC236}">
                <a16:creationId xmlns:a16="http://schemas.microsoft.com/office/drawing/2014/main" id="{C0103375-BC99-4AD7-9A0A-D6C30AD6B51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7" r="15315"/>
          <a:stretch/>
        </p:blipFill>
        <p:spPr>
          <a:xfrm>
            <a:off x="6196695" y="613823"/>
            <a:ext cx="1632835" cy="1625706"/>
          </a:xfrm>
          <a:prstGeom prst="rect">
            <a:avLst/>
          </a:prstGeom>
        </p:spPr>
      </p:pic>
      <p:pic>
        <p:nvPicPr>
          <p:cNvPr id="10" name="Picture 9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7FF68F9-3E29-4574-BEA2-B9F1C49E5F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132" y="2316089"/>
            <a:ext cx="2184066" cy="218654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E25E60-272C-4EB6-BC50-111E83E365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982" y="2316089"/>
            <a:ext cx="2184065" cy="2189021"/>
          </a:xfrm>
          <a:prstGeom prst="rect">
            <a:avLst/>
          </a:prstGeom>
        </p:spPr>
      </p:pic>
      <p:pic>
        <p:nvPicPr>
          <p:cNvPr id="20" name="Picture 19" descr="A close up of a device&#10;&#10;Description automatically generated">
            <a:extLst>
              <a:ext uri="{FF2B5EF4-FFF2-40B4-BE49-F238E27FC236}">
                <a16:creationId xmlns:a16="http://schemas.microsoft.com/office/drawing/2014/main" id="{F9BEC100-7C9E-4C1C-A02F-4EF2D5BDE4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373" y="2316091"/>
            <a:ext cx="2184065" cy="2184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7060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949A65-2C04-4BD8-903A-58714F8C4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312" y="648081"/>
            <a:ext cx="5350466" cy="395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2557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</a:t>
            </a:r>
          </a:p>
        </p:txBody>
      </p:sp>
      <p:pic>
        <p:nvPicPr>
          <p:cNvPr id="11" name="Picture 10" descr="A picture containing indoor, sitting&#10;&#10;Description automatically generated">
            <a:extLst>
              <a:ext uri="{FF2B5EF4-FFF2-40B4-BE49-F238E27FC236}">
                <a16:creationId xmlns:a16="http://schemas.microsoft.com/office/drawing/2014/main" id="{202C94E8-716E-4BF3-B08C-D76BFF6989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307" y="643509"/>
            <a:ext cx="5241798" cy="408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877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39045D50-86B8-4343-9B19-07FE93903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749" y="578646"/>
            <a:ext cx="5214632" cy="423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5961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 </a:t>
            </a:r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D166FD05-B21E-4DD2-ABFC-ABFCC62CA1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196" y="649465"/>
            <a:ext cx="6113612" cy="407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04763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B9BFFD37-ABA0-4BD1-AFB5-86D673D02A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18377"/>
          <a:stretch/>
        </p:blipFill>
        <p:spPr>
          <a:xfrm>
            <a:off x="1299487" y="1404184"/>
            <a:ext cx="3468458" cy="3351512"/>
          </a:xfrm>
          <a:prstGeom prst="rect">
            <a:avLst/>
          </a:prstGeom>
        </p:spPr>
      </p:pic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62D5B84E-E7B1-4323-98D2-112CEFD236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3" r="4961"/>
          <a:stretch/>
        </p:blipFill>
        <p:spPr>
          <a:xfrm rot="5400000">
            <a:off x="4380204" y="1220920"/>
            <a:ext cx="3791240" cy="26965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F77958-FD95-4D6F-A62C-530AD3176C3F}"/>
              </a:ext>
            </a:extLst>
          </p:cNvPr>
          <p:cNvSpPr txBox="1"/>
          <p:nvPr/>
        </p:nvSpPr>
        <p:spPr>
          <a:xfrm>
            <a:off x="4991572" y="4469948"/>
            <a:ext cx="268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Chris Major (MSEE 2000) at Integration</a:t>
            </a:r>
          </a:p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Houston, TX. 2018.</a:t>
            </a:r>
          </a:p>
        </p:txBody>
      </p:sp>
    </p:spTree>
    <p:extLst>
      <p:ext uri="{BB962C8B-B14F-4D97-AF65-F5344CB8AC3E}">
        <p14:creationId xmlns:p14="http://schemas.microsoft.com/office/powerpoint/2010/main" val="16129368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5" name="Picture 4" descr="A picture containing sky, outdoor, standing, person&#10;&#10;Description automatically generated">
            <a:extLst>
              <a:ext uri="{FF2B5EF4-FFF2-40B4-BE49-F238E27FC236}">
                <a16:creationId xmlns:a16="http://schemas.microsoft.com/office/drawing/2014/main" id="{9DD6A832-BD2D-4AFF-BAF0-E7D1FA4AC4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2" r="10082"/>
          <a:stretch/>
        </p:blipFill>
        <p:spPr>
          <a:xfrm>
            <a:off x="1372964" y="1505070"/>
            <a:ext cx="2957325" cy="20627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C2263A-F77F-492D-8384-6D0AB1FFE1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r="22850"/>
          <a:stretch/>
        </p:blipFill>
        <p:spPr>
          <a:xfrm>
            <a:off x="4438136" y="670832"/>
            <a:ext cx="3509796" cy="38671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817352-71A1-4589-9478-E6015FB25F2F}"/>
              </a:ext>
            </a:extLst>
          </p:cNvPr>
          <p:cNvSpPr txBox="1"/>
          <p:nvPr/>
        </p:nvSpPr>
        <p:spPr>
          <a:xfrm>
            <a:off x="1444330" y="3646004"/>
            <a:ext cx="2687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pitchFamily="34" charset="0"/>
                <a:cs typeface="Arial" pitchFamily="34" charset="0"/>
              </a:rPr>
              <a:t>Chris Major (MSEE 2000), Brock, &amp; Colter Barney (</a:t>
            </a:r>
            <a:r>
              <a:rPr lang="en-US" sz="900" dirty="0" err="1">
                <a:latin typeface="Arial" pitchFamily="34" charset="0"/>
                <a:cs typeface="Arial" pitchFamily="34" charset="0"/>
              </a:rPr>
              <a:t>BSCpE</a:t>
            </a:r>
            <a:r>
              <a:rPr lang="en-US" sz="900" dirty="0">
                <a:latin typeface="Arial" pitchFamily="34" charset="0"/>
                <a:cs typeface="Arial" pitchFamily="34" charset="0"/>
              </a:rPr>
              <a:t> 2021) at Launch.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08BD3D-01EC-4102-B9C3-09288E20AEE4}"/>
              </a:ext>
            </a:extLst>
          </p:cNvPr>
          <p:cNvSpPr txBox="1"/>
          <p:nvPr/>
        </p:nvSpPr>
        <p:spPr>
          <a:xfrm>
            <a:off x="4863564" y="4537984"/>
            <a:ext cx="26873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Northrop Grumman NG-12 ISS Resupply Mission.</a:t>
            </a:r>
          </a:p>
          <a:p>
            <a:pPr algn="ctr"/>
            <a:r>
              <a:rPr lang="en-US" sz="900" dirty="0">
                <a:latin typeface="Arial" panose="020B0604020202020204" pitchFamily="34" charset="0"/>
                <a:cs typeface="Arial" panose="020B0604020202020204" pitchFamily="34" charset="0"/>
              </a:rPr>
              <a:t>NASA Wallops Flight Facility, 11/2/19.</a:t>
            </a:r>
          </a:p>
          <a:p>
            <a:pPr algn="ctr"/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845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RadSat-u</a:t>
            </a:r>
            <a:endParaRPr lang="en-US" dirty="0"/>
          </a:p>
          <a:p>
            <a:pPr>
              <a:buAutoNum type="arabicParenR"/>
            </a:pPr>
            <a:endParaRPr lang="en-US" dirty="0"/>
          </a:p>
          <a:p>
            <a:pPr marL="0" indent="0"/>
            <a:endParaRPr lang="en-US" dirty="0"/>
          </a:p>
        </p:txBody>
      </p:sp>
      <p:pic>
        <p:nvPicPr>
          <p:cNvPr id="9" name="Picture 8" descr="A picture containing sky, grass, outdoor, field&#10;&#10;Description automatically generated">
            <a:extLst>
              <a:ext uri="{FF2B5EF4-FFF2-40B4-BE49-F238E27FC236}">
                <a16:creationId xmlns:a16="http://schemas.microsoft.com/office/drawing/2014/main" id="{703316BF-BD0A-4C01-BD24-E4114DB6A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484" y="1032742"/>
            <a:ext cx="6645955" cy="366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99956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u="sng" dirty="0"/>
              <a:t>RadSat Mission Concept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Students Build It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Launch it to the International Space Station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Put into Orbit using NanoRacks CubeSat Deployer</a:t>
            </a:r>
          </a:p>
          <a:p>
            <a:pPr>
              <a:buAutoNum type="arabicParenR"/>
            </a:pP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Operate from Ground Station at MSU</a:t>
            </a:r>
          </a:p>
          <a:p>
            <a:pPr marL="0" indent="0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5796AF-E6A1-4705-BA0A-86FA60964E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0" r="7711"/>
          <a:stretch/>
        </p:blipFill>
        <p:spPr>
          <a:xfrm>
            <a:off x="5717552" y="2514209"/>
            <a:ext cx="2209397" cy="21840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546AC9D-CF3C-40A6-9695-53FA9E050E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7" t="335" r="13869"/>
          <a:stretch/>
        </p:blipFill>
        <p:spPr>
          <a:xfrm>
            <a:off x="3479967" y="2504459"/>
            <a:ext cx="2184066" cy="21840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444CBC-B866-49FF-A917-A0EABC1D0B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0" r="12395"/>
          <a:stretch/>
        </p:blipFill>
        <p:spPr>
          <a:xfrm>
            <a:off x="1225040" y="2497218"/>
            <a:ext cx="2184066" cy="2189021"/>
          </a:xfrm>
          <a:prstGeom prst="rect">
            <a:avLst/>
          </a:prstGeom>
        </p:spPr>
      </p:pic>
      <p:pic>
        <p:nvPicPr>
          <p:cNvPr id="17" name="Picture 16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5F5846F9-FC06-47BD-BF56-D8BCB17722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0" r="26822"/>
          <a:stretch/>
        </p:blipFill>
        <p:spPr>
          <a:xfrm>
            <a:off x="6244590" y="610462"/>
            <a:ext cx="1657928" cy="182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65055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EE722-ACD9-4A53-8779-6067A0D4D47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4" t="28084" r="42163" b="61476"/>
          <a:stretch/>
        </p:blipFill>
        <p:spPr>
          <a:xfrm>
            <a:off x="2543177" y="578644"/>
            <a:ext cx="5408839" cy="418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0311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B3129B-6D40-40C1-85C7-09CBD676D0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5" t="26451" r="38090" b="51949"/>
          <a:stretch/>
        </p:blipFill>
        <p:spPr>
          <a:xfrm>
            <a:off x="2892909" y="607342"/>
            <a:ext cx="4981549" cy="415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930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In case you </a:t>
            </a:r>
            <a:br>
              <a:rPr lang="en-US" i="1" dirty="0"/>
            </a:br>
            <a:r>
              <a:rPr lang="en-US" i="1" dirty="0"/>
              <a:t>didn’t see </a:t>
            </a:r>
            <a:br>
              <a:rPr lang="en-US" i="1" dirty="0"/>
            </a:br>
            <a:r>
              <a:rPr lang="en-US" i="1" dirty="0"/>
              <a:t>that…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CB8ED0-34F0-4EC6-ABF7-75B1B3A660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64" b="8839"/>
          <a:stretch/>
        </p:blipFill>
        <p:spPr>
          <a:xfrm>
            <a:off x="2416628" y="608241"/>
            <a:ext cx="5523140" cy="416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1842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1B529-DFF4-6AF1-8A36-D9E99961C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7DA99-F074-B577-405A-7FA3F6D72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D328EB-D8E1-7C29-7A98-99FADCD6B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78646"/>
            <a:ext cx="6645955" cy="4231481"/>
          </a:xfrm>
        </p:spPr>
        <p:txBody>
          <a:bodyPr/>
          <a:lstStyle/>
          <a:p>
            <a:pPr marL="0" indent="0"/>
            <a:r>
              <a:rPr lang="en-US" i="1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D6FA22-F3F0-D774-73DD-B3D2222C19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4" t="28084" r="42163" b="61476"/>
          <a:stretch/>
        </p:blipFill>
        <p:spPr>
          <a:xfrm>
            <a:off x="5109226" y="2764274"/>
            <a:ext cx="2594516" cy="2007633"/>
          </a:xfrm>
          <a:prstGeom prst="rect">
            <a:avLst/>
          </a:prstGeom>
        </p:spPr>
      </p:pic>
      <p:pic>
        <p:nvPicPr>
          <p:cNvPr id="1026" name="Picture 2" descr="Bozeman Chronicle Image for Name Plate Story">
            <a:extLst>
              <a:ext uri="{FF2B5EF4-FFF2-40B4-BE49-F238E27FC236}">
                <a16:creationId xmlns:a16="http://schemas.microsoft.com/office/drawing/2014/main" id="{1A83F9F0-047D-564F-AEF8-58F9DB01C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417" y="649155"/>
            <a:ext cx="5259167" cy="204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0BF25-BE64-8A0C-80F7-17C735F98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967" y="2764276"/>
            <a:ext cx="3517854" cy="2017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5875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65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63" y="1840245"/>
            <a:ext cx="1410467" cy="2901686"/>
          </a:xfrm>
          <a:prstGeom prst="rect">
            <a:avLst/>
          </a:prstGeom>
        </p:spPr>
      </p:pic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8A93E276-2778-4731-9628-943F36CBA1E5}"/>
              </a:ext>
            </a:extLst>
          </p:cNvPr>
          <p:cNvSpPr/>
          <p:nvPr/>
        </p:nvSpPr>
        <p:spPr bwMode="auto">
          <a:xfrm>
            <a:off x="1209010" y="893905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73652721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65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63" y="1840245"/>
            <a:ext cx="1410467" cy="2901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05847-47CE-428C-9D1D-9D1BC729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81" y="1239171"/>
            <a:ext cx="5068056" cy="873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CD022-E40B-4D7D-B1BB-077CAA9A0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383" y="2112975"/>
            <a:ext cx="5061074" cy="219172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D8DED822-F778-4F8D-8712-3527CF0342FD}"/>
              </a:ext>
            </a:extLst>
          </p:cNvPr>
          <p:cNvSpPr/>
          <p:nvPr/>
        </p:nvSpPr>
        <p:spPr bwMode="auto">
          <a:xfrm>
            <a:off x="1209010" y="893905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8038616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MSU’s</a:t>
            </a:r>
            <a:r>
              <a:rPr lang="en-US" dirty="0"/>
              <a:t> Approach - RadPC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650" dirty="0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4A46A-510B-4F8B-997A-F00FD10C7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563" y="1840245"/>
            <a:ext cx="1410467" cy="29016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CB05847-47CE-428C-9D1D-9D1BC7299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381" y="1239171"/>
            <a:ext cx="5068056" cy="8738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0CD022-E40B-4D7D-B1BB-077CAA9A0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383" y="2112975"/>
            <a:ext cx="5061074" cy="2191720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BE52851C-2B4B-4F53-A53E-A06D80A4F76C}"/>
              </a:ext>
            </a:extLst>
          </p:cNvPr>
          <p:cNvSpPr/>
          <p:nvPr/>
        </p:nvSpPr>
        <p:spPr bwMode="auto">
          <a:xfrm>
            <a:off x="1241482" y="1444176"/>
            <a:ext cx="1012352" cy="345110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Nice!</a:t>
            </a:r>
          </a:p>
        </p:txBody>
      </p:sp>
    </p:spTree>
    <p:extLst>
      <p:ext uri="{BB962C8B-B14F-4D97-AF65-F5344CB8AC3E}">
        <p14:creationId xmlns:p14="http://schemas.microsoft.com/office/powerpoint/2010/main" val="157330043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Lunar Exploration in the Next 10 Years</a:t>
            </a:r>
            <a:endParaRPr lang="en-US" sz="18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C500130-23EB-4C25-B0E9-ABB617A3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51" y="894288"/>
            <a:ext cx="6612988" cy="324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1481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Lunar Exploration in the Next 10 Years</a:t>
            </a:r>
            <a:endParaRPr lang="en-US" sz="1800" dirty="0"/>
          </a:p>
        </p:txBody>
      </p:sp>
      <p:pic>
        <p:nvPicPr>
          <p:cNvPr id="1028" name="Picture 4" descr="Related image">
            <a:extLst>
              <a:ext uri="{FF2B5EF4-FFF2-40B4-BE49-F238E27FC236}">
                <a16:creationId xmlns:a16="http://schemas.microsoft.com/office/drawing/2014/main" id="{DC500130-23EB-4C25-B0E9-ABB617A3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51" y="894288"/>
            <a:ext cx="6612988" cy="324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k91h784\Desktop\header_logo.png">
            <a:extLst>
              <a:ext uri="{FF2B5EF4-FFF2-40B4-BE49-F238E27FC236}">
                <a16:creationId xmlns:a16="http://schemas.microsoft.com/office/drawing/2014/main" id="{8DA66533-EB23-4572-97AB-AA554866E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4451" y="4326984"/>
            <a:ext cx="662726" cy="500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10DF0BA-F8F3-4DA8-983D-DA3FE113C49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876677" y="3590927"/>
            <a:ext cx="820361" cy="836117"/>
          </a:xfrm>
          <a:prstGeom prst="straightConnector1">
            <a:avLst/>
          </a:prstGeom>
          <a:noFill/>
          <a:ln w="508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435E8D4-D8ED-4108-86A0-00D15F3637EC}"/>
              </a:ext>
            </a:extLst>
          </p:cNvPr>
          <p:cNvSpPr txBox="1"/>
          <p:nvPr/>
        </p:nvSpPr>
        <p:spPr>
          <a:xfrm>
            <a:off x="5244744" y="4510089"/>
            <a:ext cx="143903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RadPC is here.</a:t>
            </a:r>
            <a:endParaRPr lang="en-US" sz="1050" b="1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18291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C19CA7-B253-44D1-AD40-7EDBF22DC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34" y="909151"/>
            <a:ext cx="4217058" cy="3824774"/>
          </a:xfrm>
          <a:prstGeom prst="rect">
            <a:avLst/>
          </a:prstGeom>
        </p:spPr>
      </p:pic>
      <p:pic>
        <p:nvPicPr>
          <p:cNvPr id="4" name="Picture 3" descr="A picture containing blue&#10;&#10;Description automatically generated">
            <a:extLst>
              <a:ext uri="{FF2B5EF4-FFF2-40B4-BE49-F238E27FC236}">
                <a16:creationId xmlns:a16="http://schemas.microsoft.com/office/drawing/2014/main" id="{56DC30A6-4CFA-4E61-3CFB-924CAA1B8F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4" t="8926" r="31470" b="22247"/>
          <a:stretch/>
        </p:blipFill>
        <p:spPr>
          <a:xfrm>
            <a:off x="5571703" y="909153"/>
            <a:ext cx="2304565" cy="1658131"/>
          </a:xfrm>
          <a:prstGeom prst="rect">
            <a:avLst/>
          </a:prstGeom>
        </p:spPr>
      </p:pic>
      <p:pic>
        <p:nvPicPr>
          <p:cNvPr id="6" name="Picture 5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FB99B40E-9DCD-9E9A-5F89-A64D947C4C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7" b="27753"/>
          <a:stretch/>
        </p:blipFill>
        <p:spPr>
          <a:xfrm>
            <a:off x="5571701" y="2607725"/>
            <a:ext cx="2304564" cy="21898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224793-C35D-8D56-DCAA-C84AC2B086E8}"/>
              </a:ext>
            </a:extLst>
          </p:cNvPr>
          <p:cNvSpPr txBox="1"/>
          <p:nvPr/>
        </p:nvSpPr>
        <p:spPr>
          <a:xfrm>
            <a:off x="6038850" y="4200525"/>
            <a:ext cx="9588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  <a:latin typeface="Aerospace" panose="00000400000000000000" pitchFamily="2" charset="0"/>
              </a:rPr>
              <a:t>R</a:t>
            </a:r>
            <a:r>
              <a:rPr lang="en-US" sz="800" dirty="0">
                <a:solidFill>
                  <a:schemeClr val="bg1"/>
                </a:solidFill>
                <a:latin typeface="Aerospace" panose="00000400000000000000" pitchFamily="2" charset="0"/>
              </a:rPr>
              <a:t>ad</a:t>
            </a:r>
            <a:r>
              <a:rPr lang="en-US" sz="1000" dirty="0">
                <a:solidFill>
                  <a:schemeClr val="bg1"/>
                </a:solidFill>
                <a:latin typeface="Aerospace" panose="00000400000000000000" pitchFamily="2" charset="0"/>
              </a:rPr>
              <a:t>PC</a:t>
            </a:r>
          </a:p>
        </p:txBody>
      </p:sp>
    </p:spTree>
    <p:extLst>
      <p:ext uri="{BB962C8B-B14F-4D97-AF65-F5344CB8AC3E}">
        <p14:creationId xmlns:p14="http://schemas.microsoft.com/office/powerpoint/2010/main" val="38083158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11" name="Picture 2" descr="FireFly Blue Ghost 1 Lunar Lander">
            <a:extLst>
              <a:ext uri="{FF2B5EF4-FFF2-40B4-BE49-F238E27FC236}">
                <a16:creationId xmlns:a16="http://schemas.microsoft.com/office/drawing/2014/main" id="{43CF048F-6CED-2D7A-8C6D-9F987B32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87" y="960120"/>
            <a:ext cx="2534354" cy="237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7939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8" name="Picture 7" descr="A close-up of a bug&#10;&#10;Description automatically generated with low confidence">
            <a:extLst>
              <a:ext uri="{FF2B5EF4-FFF2-40B4-BE49-F238E27FC236}">
                <a16:creationId xmlns:a16="http://schemas.microsoft.com/office/drawing/2014/main" id="{E7E625A9-B07F-2522-3A03-D0AD660B7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6031" y="1830979"/>
            <a:ext cx="2375443" cy="1781582"/>
          </a:xfrm>
          <a:prstGeom prst="rect">
            <a:avLst/>
          </a:prstGeom>
        </p:spPr>
      </p:pic>
      <p:pic>
        <p:nvPicPr>
          <p:cNvPr id="11" name="Picture 2" descr="FireFly Blue Ghost 1 Lunar Lander">
            <a:extLst>
              <a:ext uri="{FF2B5EF4-FFF2-40B4-BE49-F238E27FC236}">
                <a16:creationId xmlns:a16="http://schemas.microsoft.com/office/drawing/2014/main" id="{43CF048F-6CED-2D7A-8C6D-9F987B32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87" y="960120"/>
            <a:ext cx="2534354" cy="237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62689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8" name="Picture 7" descr="A close-up of a bug&#10;&#10;Description automatically generated with low confidence">
            <a:extLst>
              <a:ext uri="{FF2B5EF4-FFF2-40B4-BE49-F238E27FC236}">
                <a16:creationId xmlns:a16="http://schemas.microsoft.com/office/drawing/2014/main" id="{E7E625A9-B07F-2522-3A03-D0AD660B77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56031" y="1830979"/>
            <a:ext cx="2375443" cy="1781582"/>
          </a:xfrm>
          <a:prstGeom prst="rect">
            <a:avLst/>
          </a:prstGeom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CF76F13C-6628-0380-66E6-4140B75892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47" b="14174"/>
          <a:stretch/>
        </p:blipFill>
        <p:spPr>
          <a:xfrm>
            <a:off x="5840212" y="2204977"/>
            <a:ext cx="2047226" cy="2605148"/>
          </a:xfrm>
          <a:prstGeom prst="rect">
            <a:avLst/>
          </a:prstGeom>
        </p:spPr>
      </p:pic>
      <p:pic>
        <p:nvPicPr>
          <p:cNvPr id="11" name="Picture 2" descr="FireFly Blue Ghost 1 Lunar Lander">
            <a:extLst>
              <a:ext uri="{FF2B5EF4-FFF2-40B4-BE49-F238E27FC236}">
                <a16:creationId xmlns:a16="http://schemas.microsoft.com/office/drawing/2014/main" id="{43CF048F-6CED-2D7A-8C6D-9F987B326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87" y="960120"/>
            <a:ext cx="2534354" cy="237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36319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3ECA7-F634-DFCC-A3F5-3B23EFDDF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940A0-18CD-AD39-D7FE-807AC03D5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4F605-0EB1-BB64-775C-CC3626D4A3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5" name="Picture 4" descr="A space craft in a room&#10;&#10;AI-generated content may be incorrect.">
            <a:extLst>
              <a:ext uri="{FF2B5EF4-FFF2-40B4-BE49-F238E27FC236}">
                <a16:creationId xmlns:a16="http://schemas.microsoft.com/office/drawing/2014/main" id="{99B12168-5339-5A24-39D9-23FEF2379A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r="16463"/>
          <a:stretch/>
        </p:blipFill>
        <p:spPr>
          <a:xfrm>
            <a:off x="1330312" y="963747"/>
            <a:ext cx="3885193" cy="3824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1970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577CF-A6DD-5702-D0CC-0149BA2E9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D6E5-01B1-80EA-D74C-7DAF7108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04CCB-990E-3936-C949-B90B61B13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5" name="Picture 4" descr="A space craft in a room&#10;&#10;AI-generated content may be incorrect.">
            <a:extLst>
              <a:ext uri="{FF2B5EF4-FFF2-40B4-BE49-F238E27FC236}">
                <a16:creationId xmlns:a16="http://schemas.microsoft.com/office/drawing/2014/main" id="{869B865C-04E0-D382-0A6A-2B35BED462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r="16463"/>
          <a:stretch/>
        </p:blipFill>
        <p:spPr>
          <a:xfrm>
            <a:off x="1330312" y="963747"/>
            <a:ext cx="3885193" cy="3824714"/>
          </a:xfrm>
          <a:prstGeom prst="rect">
            <a:avLst/>
          </a:prstGeom>
        </p:spPr>
      </p:pic>
      <p:pic>
        <p:nvPicPr>
          <p:cNvPr id="6" name="Picture 5" descr="Close-up of a space shuttle&#10;&#10;AI-generated content may be incorrect.">
            <a:extLst>
              <a:ext uri="{FF2B5EF4-FFF2-40B4-BE49-F238E27FC236}">
                <a16:creationId xmlns:a16="http://schemas.microsoft.com/office/drawing/2014/main" id="{5CB6D74D-0D6E-FB6E-002A-8AFC49983B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89" y="963747"/>
            <a:ext cx="2542767" cy="1561933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C10BEC-B581-ECEB-02A0-06ED8C453396}"/>
              </a:ext>
            </a:extLst>
          </p:cNvPr>
          <p:cNvSpPr/>
          <p:nvPr/>
        </p:nvSpPr>
        <p:spPr bwMode="auto">
          <a:xfrm>
            <a:off x="2501153" y="1566583"/>
            <a:ext cx="675716" cy="534521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AE41D3E-A2DC-A660-75BF-A2BA4880CB4A}"/>
              </a:ext>
            </a:extLst>
          </p:cNvPr>
          <p:cNvCxnSpPr>
            <a:cxnSpLocks/>
          </p:cNvCxnSpPr>
          <p:nvPr/>
        </p:nvCxnSpPr>
        <p:spPr bwMode="auto">
          <a:xfrm flipH="1">
            <a:off x="3176871" y="1106022"/>
            <a:ext cx="2138081" cy="601756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9D51F4C-14CC-3FAF-7D86-14812D33AE2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58607" y="1979119"/>
            <a:ext cx="2130644" cy="300158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9595457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A3134-CFE8-6B18-393C-572BF2592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CFF3A-204C-E5AC-9D1F-A9C6EC6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3E809-FFED-8CA2-EDA6-C03FB8766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/>
            <a:r>
              <a:rPr lang="en-US" sz="1200" dirty="0"/>
              <a:t>What does MSU’s Moon Mission Look Like?</a:t>
            </a:r>
            <a:endParaRPr lang="en-US" sz="1800" dirty="0"/>
          </a:p>
        </p:txBody>
      </p:sp>
      <p:pic>
        <p:nvPicPr>
          <p:cNvPr id="5" name="Picture 4" descr="A space craft in a room&#10;&#10;AI-generated content may be incorrect.">
            <a:extLst>
              <a:ext uri="{FF2B5EF4-FFF2-40B4-BE49-F238E27FC236}">
                <a16:creationId xmlns:a16="http://schemas.microsoft.com/office/drawing/2014/main" id="{33A88034-8DAF-C727-1C5D-54B499C014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0" r="16463"/>
          <a:stretch/>
        </p:blipFill>
        <p:spPr>
          <a:xfrm>
            <a:off x="1330312" y="963747"/>
            <a:ext cx="3885193" cy="3824714"/>
          </a:xfrm>
          <a:prstGeom prst="rect">
            <a:avLst/>
          </a:prstGeom>
        </p:spPr>
      </p:pic>
      <p:pic>
        <p:nvPicPr>
          <p:cNvPr id="6" name="Picture 5" descr="Close-up of a space shuttle&#10;&#10;AI-generated content may be incorrect.">
            <a:extLst>
              <a:ext uri="{FF2B5EF4-FFF2-40B4-BE49-F238E27FC236}">
                <a16:creationId xmlns:a16="http://schemas.microsoft.com/office/drawing/2014/main" id="{BF98D9EB-E051-339D-6183-9ECCC37B4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489" y="963747"/>
            <a:ext cx="2542767" cy="1561933"/>
          </a:xfrm>
          <a:prstGeom prst="rect">
            <a:avLst/>
          </a:prstGeom>
          <a:ln w="63500">
            <a:solidFill>
              <a:srgbClr val="FF0000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A367CEC-2533-AB42-4EBD-058857F89EC5}"/>
              </a:ext>
            </a:extLst>
          </p:cNvPr>
          <p:cNvSpPr/>
          <p:nvPr/>
        </p:nvSpPr>
        <p:spPr bwMode="auto">
          <a:xfrm>
            <a:off x="2501153" y="1566583"/>
            <a:ext cx="675716" cy="534521"/>
          </a:xfrm>
          <a:prstGeom prst="rect">
            <a:avLst/>
          </a:prstGeom>
          <a:noFill/>
          <a:ln w="603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70E233-82D5-CF64-9E1F-AB59AE045EDE}"/>
              </a:ext>
            </a:extLst>
          </p:cNvPr>
          <p:cNvCxnSpPr>
            <a:cxnSpLocks/>
          </p:cNvCxnSpPr>
          <p:nvPr/>
        </p:nvCxnSpPr>
        <p:spPr bwMode="auto">
          <a:xfrm flipH="1">
            <a:off x="3176871" y="1106022"/>
            <a:ext cx="2138081" cy="601756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BEF41EB-6611-254F-3AAF-46C2A456944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158607" y="1979119"/>
            <a:ext cx="2130644" cy="300158"/>
          </a:xfrm>
          <a:prstGeom prst="line">
            <a:avLst/>
          </a:prstGeom>
          <a:noFill/>
          <a:ln w="476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8" descr="A space shuttle in a room with flags&#10;&#10;AI-generated content may be incorrect.">
            <a:extLst>
              <a:ext uri="{FF2B5EF4-FFF2-40B4-BE49-F238E27FC236}">
                <a16:creationId xmlns:a16="http://schemas.microsoft.com/office/drawing/2014/main" id="{19CC8F3A-AAC5-B98C-3D09-AD5BF2C9A7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2" t="63449" b="-1"/>
          <a:stretch/>
        </p:blipFill>
        <p:spPr>
          <a:xfrm>
            <a:off x="5594541" y="2666784"/>
            <a:ext cx="2130796" cy="2100216"/>
          </a:xfrm>
          <a:prstGeom prst="rect">
            <a:avLst/>
          </a:prstGeom>
          <a:ln w="53975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5966806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6565" y="561975"/>
            <a:ext cx="6645955" cy="4248150"/>
          </a:xfrm>
        </p:spPr>
        <p:txBody>
          <a:bodyPr/>
          <a:lstStyle/>
          <a:p>
            <a:pPr marL="5954" indent="-5954"/>
            <a:r>
              <a:rPr lang="en-US" sz="1200" dirty="0"/>
              <a:t> </a:t>
            </a:r>
            <a:endParaRPr lang="en-US" sz="1800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B653A03-FA30-4FF4-98C1-E5DC2BD8BC2F}"/>
              </a:ext>
            </a:extLst>
          </p:cNvPr>
          <p:cNvGrpSpPr>
            <a:grpSpLocks noChangeAspect="1"/>
          </p:cNvGrpSpPr>
          <p:nvPr/>
        </p:nvGrpSpPr>
        <p:grpSpPr>
          <a:xfrm>
            <a:off x="1280577" y="594447"/>
            <a:ext cx="4139153" cy="4158926"/>
            <a:chOff x="-5181926" y="656170"/>
            <a:chExt cx="4996528" cy="5020396"/>
          </a:xfrm>
        </p:grpSpPr>
        <p:pic>
          <p:nvPicPr>
            <p:cNvPr id="19" name="Picture 18" descr="A picture containing text, newspaper&#10;&#10;Description automatically generated">
              <a:extLst>
                <a:ext uri="{FF2B5EF4-FFF2-40B4-BE49-F238E27FC236}">
                  <a16:creationId xmlns:a16="http://schemas.microsoft.com/office/drawing/2014/main" id="{2408C579-2B4E-46EC-8CD2-67342342DA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1161"/>
            <a:stretch/>
          </p:blipFill>
          <p:spPr>
            <a:xfrm>
              <a:off x="-5181926" y="656170"/>
              <a:ext cx="4929151" cy="5020396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AC2C8C0-D280-4BD8-BB42-B02EEA3FD4AD}"/>
                </a:ext>
              </a:extLst>
            </p:cNvPr>
            <p:cNvSpPr/>
            <p:nvPr/>
          </p:nvSpPr>
          <p:spPr bwMode="auto">
            <a:xfrm>
              <a:off x="-1291752" y="1746304"/>
              <a:ext cx="1106354" cy="393026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050"/>
            </a:p>
          </p:txBody>
        </p:sp>
      </p:grpSp>
      <p:pic>
        <p:nvPicPr>
          <p:cNvPr id="5" name="Picture 2">
            <a:extLst>
              <a:ext uri="{FF2B5EF4-FFF2-40B4-BE49-F238E27FC236}">
                <a16:creationId xmlns:a16="http://schemas.microsoft.com/office/drawing/2014/main" id="{86B97355-320F-4BB4-A85B-8FEECEB1D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217" y="1538566"/>
            <a:ext cx="3196871" cy="319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F4AB7F25-98CD-AFE5-212F-A43129D8BCBA}"/>
              </a:ext>
            </a:extLst>
          </p:cNvPr>
          <p:cNvSpPr/>
          <p:nvPr/>
        </p:nvSpPr>
        <p:spPr bwMode="auto">
          <a:xfrm>
            <a:off x="5581169" y="660639"/>
            <a:ext cx="1957479" cy="836884"/>
          </a:xfrm>
          <a:prstGeom prst="wedgeRoundRectCallout">
            <a:avLst>
              <a:gd name="adj1" fmla="val 37171"/>
              <a:gd name="adj2" fmla="val 158627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Landing Site:</a:t>
            </a:r>
          </a:p>
          <a:p>
            <a:pPr algn="ctr"/>
            <a: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 </a:t>
            </a:r>
            <a:r>
              <a:rPr lang="en-US" sz="1500" b="1" dirty="0" err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Crisium</a:t>
            </a:r>
            <a:b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sea of crisis”</a:t>
            </a:r>
          </a:p>
        </p:txBody>
      </p:sp>
    </p:spTree>
    <p:extLst>
      <p:ext uri="{BB962C8B-B14F-4D97-AF65-F5344CB8AC3E}">
        <p14:creationId xmlns:p14="http://schemas.microsoft.com/office/powerpoint/2010/main" val="2177275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618334"/>
            <a:ext cx="7445320" cy="4191793"/>
          </a:xfrm>
        </p:spPr>
        <p:txBody>
          <a:bodyPr/>
          <a:lstStyle/>
          <a:p>
            <a:pPr marL="5954" indent="-5954"/>
            <a:r>
              <a:rPr lang="en-US" sz="1350" dirty="0"/>
              <a:t>Are you coming back?  Nope…</a:t>
            </a:r>
            <a:endParaRPr lang="en-US" sz="21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A82F89-95B8-4D7D-B57E-2A8580431C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13" t="4398" b="2402"/>
          <a:stretch/>
        </p:blipFill>
        <p:spPr>
          <a:xfrm>
            <a:off x="5031385" y="618334"/>
            <a:ext cx="2732723" cy="1958180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1D863C96-4013-4EA7-8AEA-EE8FBADE0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64" y="985045"/>
            <a:ext cx="3606005" cy="3606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A close up of a sign&#10;&#10;Description automatically generated">
            <a:extLst>
              <a:ext uri="{FF2B5EF4-FFF2-40B4-BE49-F238E27FC236}">
                <a16:creationId xmlns:a16="http://schemas.microsoft.com/office/drawing/2014/main" id="{DC99D0A5-415E-479B-B4CB-9C6CD00305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t="8553" r="7831" b="3901"/>
          <a:stretch/>
        </p:blipFill>
        <p:spPr>
          <a:xfrm>
            <a:off x="5031387" y="2642396"/>
            <a:ext cx="2732722" cy="216773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651E414F-558D-446E-B9AB-DFE5D8B9A41E}"/>
              </a:ext>
            </a:extLst>
          </p:cNvPr>
          <p:cNvSpPr/>
          <p:nvPr/>
        </p:nvSpPr>
        <p:spPr bwMode="auto">
          <a:xfrm>
            <a:off x="1256563" y="1047356"/>
            <a:ext cx="1957479" cy="597235"/>
          </a:xfrm>
          <a:prstGeom prst="wedgeRoundRectCallout">
            <a:avLst>
              <a:gd name="adj1" fmla="val 88651"/>
              <a:gd name="adj2" fmla="val 143837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5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Mare Crisium</a:t>
            </a:r>
            <a:br>
              <a:rPr lang="en-US" sz="15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b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i="1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sea of crisis”</a:t>
            </a:r>
            <a:endParaRPr lang="en-US" sz="105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66DE1E0B-7819-4F43-9802-5C26013A56C6}"/>
              </a:ext>
            </a:extLst>
          </p:cNvPr>
          <p:cNvSpPr/>
          <p:nvPr/>
        </p:nvSpPr>
        <p:spPr bwMode="auto">
          <a:xfrm>
            <a:off x="1256565" y="3859839"/>
            <a:ext cx="1772387" cy="545476"/>
          </a:xfrm>
          <a:prstGeom prst="wedgeRoundRectCallout">
            <a:avLst>
              <a:gd name="adj1" fmla="val 97410"/>
              <a:gd name="adj2" fmla="val -267634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Visible from Earth with the Naked Eye</a:t>
            </a:r>
            <a:endParaRPr lang="en-US" sz="1350" i="1" dirty="0">
              <a:solidFill>
                <a:srgbClr val="0033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CF148015-F927-4CB1-B676-27F36367B0D4}"/>
              </a:ext>
            </a:extLst>
          </p:cNvPr>
          <p:cNvSpPr/>
          <p:nvPr/>
        </p:nvSpPr>
        <p:spPr bwMode="auto">
          <a:xfrm>
            <a:off x="3256693" y="3903097"/>
            <a:ext cx="2075300" cy="545476"/>
          </a:xfrm>
          <a:prstGeom prst="wedgeRoundRectCallout">
            <a:avLst>
              <a:gd name="adj1" fmla="val 3428"/>
              <a:gd name="adj2" fmla="val -285969"/>
              <a:gd name="adj3" fmla="val 16667"/>
            </a:avLst>
          </a:prstGeom>
          <a:solidFill>
            <a:srgbClr val="FFFF00"/>
          </a:solidFill>
          <a:ln w="4445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i="1" dirty="0">
                <a:solidFill>
                  <a:srgbClr val="0033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Bobcats on the Moon for the next 1000 years!</a:t>
            </a:r>
          </a:p>
        </p:txBody>
      </p:sp>
    </p:spTree>
    <p:extLst>
      <p:ext uri="{BB962C8B-B14F-4D97-AF65-F5344CB8AC3E}">
        <p14:creationId xmlns:p14="http://schemas.microsoft.com/office/powerpoint/2010/main" val="7981497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667" y="618334"/>
            <a:ext cx="7436853" cy="4191793"/>
          </a:xfrm>
        </p:spPr>
        <p:txBody>
          <a:bodyPr/>
          <a:lstStyle/>
          <a:p>
            <a:pPr marL="5954" indent="-5954"/>
            <a:r>
              <a:rPr lang="en-US" sz="1350" dirty="0"/>
              <a:t>We Decided to Send Messages to the Moon</a:t>
            </a:r>
            <a:endParaRPr lang="en-US" sz="1800" dirty="0"/>
          </a:p>
        </p:txBody>
      </p:sp>
      <p:pic>
        <p:nvPicPr>
          <p:cNvPr id="5" name="Picture 2" descr="MSUexponent">
            <a:extLst>
              <a:ext uri="{FF2B5EF4-FFF2-40B4-BE49-F238E27FC236}">
                <a16:creationId xmlns:a16="http://schemas.microsoft.com/office/drawing/2014/main" id="{35826737-E64D-C268-E219-2E1BDC625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389" y="1094445"/>
            <a:ext cx="2902078" cy="354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nd Message to the Moon">
            <a:extLst>
              <a:ext uri="{FF2B5EF4-FFF2-40B4-BE49-F238E27FC236}">
                <a16:creationId xmlns:a16="http://schemas.microsoft.com/office/drawing/2014/main" id="{5EB247B8-202B-3CA1-3864-86ED6A1A3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61" y="1227538"/>
            <a:ext cx="5218936" cy="3276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793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901" y="618334"/>
            <a:ext cx="6102098" cy="4191793"/>
          </a:xfrm>
        </p:spPr>
        <p:txBody>
          <a:bodyPr/>
          <a:lstStyle/>
          <a:p>
            <a:pPr marL="5954" indent="-5954"/>
            <a:r>
              <a:rPr lang="en-US" sz="1350" dirty="0"/>
              <a:t>We Decided to Send Messages to the Moon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1000 inspirational messages (well, mostly…) &amp; 700+ pictures.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Tributes from MSU departments, colleges, &amp; President Cruzado.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Videos from the Governor, our two US Senators, </a:t>
            </a:r>
            <a:b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</a:br>
            <a:r>
              <a:rPr lang="en-US" sz="1350" dirty="0">
                <a:solidFill>
                  <a:srgbClr val="000000"/>
                </a:solidFill>
                <a:ea typeface="Times New Roman" panose="02020603050405020304" pitchFamily="18" charset="0"/>
              </a:rPr>
              <a:t>and our US Representative.</a:t>
            </a:r>
          </a:p>
          <a:p>
            <a:pPr marL="377428" lvl="1" indent="-214313"/>
            <a:r>
              <a:rPr lang="en-US" sz="1350" dirty="0">
                <a:solidFill>
                  <a:srgbClr val="000000"/>
                </a:solidFill>
              </a:rPr>
              <a:t>Every Edition of the MSU Student News Paper the </a:t>
            </a:r>
            <a:br>
              <a:rPr lang="en-US" sz="1350" dirty="0">
                <a:solidFill>
                  <a:srgbClr val="000000"/>
                </a:solidFill>
              </a:rPr>
            </a:br>
            <a:r>
              <a:rPr lang="en-US" sz="1350" dirty="0">
                <a:solidFill>
                  <a:srgbClr val="000000"/>
                </a:solidFill>
              </a:rPr>
              <a:t>Exponent (</a:t>
            </a:r>
            <a:r>
              <a:rPr lang="en-US" sz="1350" dirty="0">
                <a:solidFill>
                  <a:srgbClr val="000000"/>
                </a:solidFill>
                <a:highlight>
                  <a:srgbClr val="FFFF00"/>
                </a:highlight>
              </a:rPr>
              <a:t>since 1895!)</a:t>
            </a:r>
            <a:endParaRPr lang="en-US" sz="1350" dirty="0">
              <a:highlight>
                <a:srgbClr val="FFFF00"/>
              </a:highligh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9D9FE3-BEDA-3714-794A-BF54A7304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487" y="3160833"/>
            <a:ext cx="2981131" cy="15785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AF58C7-B65C-2D1B-7F03-DA23A9CC4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575" y="2571752"/>
            <a:ext cx="3473243" cy="2204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A9FC93-9A80-65B3-FB1C-2251365BE2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65"/>
          <a:stretch/>
        </p:blipFill>
        <p:spPr>
          <a:xfrm>
            <a:off x="1293186" y="2709829"/>
            <a:ext cx="2981131" cy="355808"/>
          </a:xfrm>
          <a:prstGeom prst="rect">
            <a:avLst/>
          </a:prstGeom>
        </p:spPr>
      </p:pic>
      <p:pic>
        <p:nvPicPr>
          <p:cNvPr id="10" name="Picture 6" descr="RadPC Lunar Memorabelia Board">
            <a:extLst>
              <a:ext uri="{FF2B5EF4-FFF2-40B4-BE49-F238E27FC236}">
                <a16:creationId xmlns:a16="http://schemas.microsoft.com/office/drawing/2014/main" id="{13EF7773-4260-1A4F-E18F-FE4780097C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220" y="632129"/>
            <a:ext cx="843790" cy="80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5B09B4-17DA-E746-1B71-6EF6B2DEEC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b="7024"/>
          <a:stretch/>
        </p:blipFill>
        <p:spPr>
          <a:xfrm>
            <a:off x="6197022" y="1552613"/>
            <a:ext cx="1426986" cy="8058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E0BC17-F782-DEBA-CAD8-5E91E213B7C9}"/>
              </a:ext>
            </a:extLst>
          </p:cNvPr>
          <p:cNvSpPr txBox="1"/>
          <p:nvPr/>
        </p:nvSpPr>
        <p:spPr>
          <a:xfrm>
            <a:off x="6040580" y="2358474"/>
            <a:ext cx="1739870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50" i="1" dirty="0">
                <a:latin typeface="Arial" panose="020B0604020202020204" pitchFamily="34" charset="0"/>
                <a:cs typeface="Arial" panose="020B0604020202020204" pitchFamily="34" charset="0"/>
              </a:rPr>
              <a:t>MSU President Waded Cruzado</a:t>
            </a:r>
            <a:endParaRPr lang="en-US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245287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15CA6-3DDA-E4BA-61B6-25DF864559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561975"/>
            <a:ext cx="7445320" cy="4248150"/>
          </a:xfrm>
        </p:spPr>
        <p:txBody>
          <a:bodyPr/>
          <a:lstStyle/>
          <a:p>
            <a:r>
              <a:rPr lang="en-US" dirty="0"/>
              <a:t>Current Status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F448C6-F8AE-AF8D-6843-186C8142B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36078422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459A1-ED96-D8A8-7252-04903E2FE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A47AB-9A85-B9F0-F6AB-38CD30CE0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61975"/>
            <a:ext cx="7441087" cy="4248150"/>
          </a:xfrm>
        </p:spPr>
        <p:txBody>
          <a:bodyPr/>
          <a:lstStyle/>
          <a:p>
            <a:r>
              <a:rPr lang="en-US" dirty="0"/>
              <a:t>Current Status – </a:t>
            </a:r>
            <a:r>
              <a:rPr lang="en-US" i="1" dirty="0"/>
              <a:t>enroute!!!</a:t>
            </a:r>
          </a:p>
          <a:p>
            <a:endParaRPr lang="en-US" sz="750" dirty="0"/>
          </a:p>
        </p:txBody>
      </p:sp>
      <p:pic>
        <p:nvPicPr>
          <p:cNvPr id="5" name="Picture 4" descr="A group of men standing on a bridge&#10;&#10;AI-generated content may be incorrect.">
            <a:extLst>
              <a:ext uri="{FF2B5EF4-FFF2-40B4-BE49-F238E27FC236}">
                <a16:creationId xmlns:a16="http://schemas.microsoft.com/office/drawing/2014/main" id="{10F7C398-A8B5-C21D-155C-E512F58580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26" t="6968" r="27777"/>
          <a:stretch/>
        </p:blipFill>
        <p:spPr>
          <a:xfrm>
            <a:off x="2814830" y="883849"/>
            <a:ext cx="2675275" cy="2559601"/>
          </a:xfrm>
          <a:prstGeom prst="rect">
            <a:avLst/>
          </a:prstGeom>
        </p:spPr>
      </p:pic>
      <p:pic>
        <p:nvPicPr>
          <p:cNvPr id="4" name="BGM1_Launch7_1-15-25">
            <a:hlinkClick r:id="" action="ppaction://media"/>
            <a:extLst>
              <a:ext uri="{FF2B5EF4-FFF2-40B4-BE49-F238E27FC236}">
                <a16:creationId xmlns:a16="http://schemas.microsoft.com/office/drawing/2014/main" id="{7AA59DF1-6FF3-AD29-6466-C901F994C9D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44810" y="561975"/>
            <a:ext cx="2392747" cy="4250274"/>
          </a:xfrm>
          <a:prstGeom prst="rect">
            <a:avLst/>
          </a:prstGeom>
        </p:spPr>
      </p:pic>
      <p:pic>
        <p:nvPicPr>
          <p:cNvPr id="6" name="Picture 5" descr="A rocket on a launch pad&#10;&#10;AI-generated content may be incorrect.">
            <a:extLst>
              <a:ext uri="{FF2B5EF4-FFF2-40B4-BE49-F238E27FC236}">
                <a16:creationId xmlns:a16="http://schemas.microsoft.com/office/drawing/2014/main" id="{B35D797D-54A0-2E18-1FD8-819305A890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24" r="32231"/>
          <a:stretch/>
        </p:blipFill>
        <p:spPr>
          <a:xfrm>
            <a:off x="1186014" y="883847"/>
            <a:ext cx="1566890" cy="2553965"/>
          </a:xfrm>
          <a:prstGeom prst="rect">
            <a:avLst/>
          </a:prstGeom>
        </p:spPr>
      </p:pic>
      <p:pic>
        <p:nvPicPr>
          <p:cNvPr id="8" name="Picture 7" descr="A group of people sitting at a table with laptops&#10;&#10;AI-generated content may be incorrect.">
            <a:extLst>
              <a:ext uri="{FF2B5EF4-FFF2-40B4-BE49-F238E27FC236}">
                <a16:creationId xmlns:a16="http://schemas.microsoft.com/office/drawing/2014/main" id="{9A1FABA8-1741-382C-D6B3-B4C5D21BEE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53" y="3512854"/>
            <a:ext cx="2182879" cy="1227869"/>
          </a:xfrm>
          <a:prstGeom prst="rect">
            <a:avLst/>
          </a:prstGeom>
        </p:spPr>
      </p:pic>
      <p:pic>
        <p:nvPicPr>
          <p:cNvPr id="9" name="Picture 8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C9FB71D5-3E93-EBBF-B5C1-0BF8B875A5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t="18722" r="18822" b="5441"/>
          <a:stretch/>
        </p:blipFill>
        <p:spPr>
          <a:xfrm>
            <a:off x="3454859" y="3521354"/>
            <a:ext cx="2012121" cy="1210866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A0EA872C-5612-51AA-34B2-2FBF8D191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96031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7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4BD0B-5160-2E1E-BC2F-2E66D2152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25D20-99C1-DBEB-B59E-8E5252F59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52450"/>
            <a:ext cx="6645955" cy="4257675"/>
          </a:xfrm>
        </p:spPr>
        <p:txBody>
          <a:bodyPr/>
          <a:lstStyle/>
          <a:p>
            <a:r>
              <a:rPr lang="en-US" dirty="0"/>
              <a:t>Current Status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3CA50FD-2274-5DCC-7735-64D3EA63A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74" y="897720"/>
            <a:ext cx="3025229" cy="270749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DF809DE-6F70-A223-FFE7-06E75B516B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285" t="21758" r="11780"/>
          <a:stretch/>
        </p:blipFill>
        <p:spPr>
          <a:xfrm>
            <a:off x="1389757" y="3025439"/>
            <a:ext cx="3148907" cy="1749077"/>
          </a:xfrm>
          <a:prstGeom prst="rect">
            <a:avLst/>
          </a:prstGeom>
        </p:spPr>
      </p:pic>
      <p:pic>
        <p:nvPicPr>
          <p:cNvPr id="21" name="Picture 20" descr="A screenshot of a space ship&#10;&#10;AI-generated content may be incorrect.">
            <a:extLst>
              <a:ext uri="{FF2B5EF4-FFF2-40B4-BE49-F238E27FC236}">
                <a16:creationId xmlns:a16="http://schemas.microsoft.com/office/drawing/2014/main" id="{F9206B7F-6142-7E77-17FE-A50DB355A4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757" y="897718"/>
            <a:ext cx="3100874" cy="2016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FB641C-A222-078E-3176-227F882A4163}"/>
              </a:ext>
            </a:extLst>
          </p:cNvPr>
          <p:cNvSpPr txBox="1"/>
          <p:nvPr/>
        </p:nvSpPr>
        <p:spPr>
          <a:xfrm>
            <a:off x="4823067" y="3810681"/>
            <a:ext cx="29311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RadPC Powered on first 6 hours after launch.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4D4A026-715F-BCB5-7144-5177239E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72487160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C7D96-8DCE-86F5-F7DD-128A4C62D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8A3355-8266-FDBE-0784-D6914C864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67" y="561975"/>
            <a:ext cx="7449553" cy="4248150"/>
          </a:xfrm>
        </p:spPr>
        <p:txBody>
          <a:bodyPr/>
          <a:lstStyle/>
          <a:p>
            <a:r>
              <a:rPr lang="en-US" dirty="0"/>
              <a:t>Current Status</a:t>
            </a:r>
          </a:p>
          <a:p>
            <a:endParaRPr lang="en-US" sz="750" dirty="0"/>
          </a:p>
          <a:p>
            <a:pPr lvl="1"/>
            <a:r>
              <a:rPr lang="en-US" sz="1650" i="1" dirty="0"/>
              <a:t>27 Days of Operation, &gt;1 Million Miles Traveled</a:t>
            </a:r>
          </a:p>
        </p:txBody>
      </p:sp>
      <p:pic>
        <p:nvPicPr>
          <p:cNvPr id="11" name="Picture 10" descr="A rocket launching in the sky&#10;&#10;AI-generated content may be incorrect.">
            <a:extLst>
              <a:ext uri="{FF2B5EF4-FFF2-40B4-BE49-F238E27FC236}">
                <a16:creationId xmlns:a16="http://schemas.microsoft.com/office/drawing/2014/main" id="{89091B1D-F26F-9A1B-70BA-78D575E50C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89" b="7601"/>
          <a:stretch/>
        </p:blipFill>
        <p:spPr>
          <a:xfrm>
            <a:off x="1210733" y="1424100"/>
            <a:ext cx="6691787" cy="3319469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75BF5C23-EB48-3EF6-8FAF-0CC393A7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84393870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4880B-CEB2-927F-0628-B09B97F4C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27E1C-7973-AB46-153C-762FF4F64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01" y="552450"/>
            <a:ext cx="7432620" cy="4257675"/>
          </a:xfrm>
        </p:spPr>
        <p:txBody>
          <a:bodyPr/>
          <a:lstStyle/>
          <a:p>
            <a:r>
              <a:rPr lang="en-US" dirty="0"/>
              <a:t>How we get there.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9FF7F2-485E-90B0-A2AA-B52D00BD2115}"/>
              </a:ext>
            </a:extLst>
          </p:cNvPr>
          <p:cNvSpPr txBox="1"/>
          <p:nvPr/>
        </p:nvSpPr>
        <p:spPr>
          <a:xfrm>
            <a:off x="4823067" y="3810681"/>
            <a:ext cx="293117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RadPC Powered on first 6 hours after launch.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Blue Ghost Mission 1 trajectory - lunar transit">
            <a:extLst>
              <a:ext uri="{FF2B5EF4-FFF2-40B4-BE49-F238E27FC236}">
                <a16:creationId xmlns:a16="http://schemas.microsoft.com/office/drawing/2014/main" id="{6404BB27-FF88-5D77-52E2-464D8B808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9" y="877343"/>
            <a:ext cx="6539650" cy="367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8ADE0FB7-54A5-3582-D6B8-8A2685449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1152558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B7AD6-B26F-FA26-5E2C-8E7F4C757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9534E0-DA99-B9D0-E2AA-B4A715CDB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115" y="552451"/>
            <a:ext cx="4304749" cy="427482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6044-B8B7-5742-275C-2FC7B937F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How we get there.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604A7-D211-2ED8-BE97-2AF91A1E4FE2}"/>
              </a:ext>
            </a:extLst>
          </p:cNvPr>
          <p:cNvSpPr txBox="1"/>
          <p:nvPr/>
        </p:nvSpPr>
        <p:spPr>
          <a:xfrm>
            <a:off x="1143000" y="4052750"/>
            <a:ext cx="1995488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We will be in lunar orbit this Friday (2/14)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CE40A9C-8A9F-34D2-4106-3426C4E6A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24667056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66348-1793-AFD4-DC18-38B50FFEA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7AAC43C-54BD-6A53-90C0-DB3B58555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64" y="2125108"/>
            <a:ext cx="2053213" cy="171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B07D0-8739-C47C-55C1-12258F13A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What kind of data do we get?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1B9EE7-C509-C86B-6E4C-18974FBEB092}"/>
              </a:ext>
            </a:extLst>
          </p:cNvPr>
          <p:cNvSpPr txBox="1"/>
          <p:nvPr/>
        </p:nvSpPr>
        <p:spPr>
          <a:xfrm>
            <a:off x="1062567" y="881538"/>
            <a:ext cx="29268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Most Radiation Observed is in Earth’s Own Belts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98AA46-AF77-D567-8584-5C710C4446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057"/>
          <a:stretch/>
        </p:blipFill>
        <p:spPr>
          <a:xfrm>
            <a:off x="4151642" y="624979"/>
            <a:ext cx="3790241" cy="16024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EAFB11-0A15-AE29-014F-1F80F03439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502" t="32019" r="35120" b="54001"/>
          <a:stretch/>
        </p:blipFill>
        <p:spPr>
          <a:xfrm>
            <a:off x="1648174" y="1481702"/>
            <a:ext cx="1877876" cy="169528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C1E58003-E150-C0F1-2857-8D643F078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F7847AB-A856-DE3B-49FA-3C12D4BF43DF}"/>
              </a:ext>
            </a:extLst>
          </p:cNvPr>
          <p:cNvCxnSpPr/>
          <p:nvPr/>
        </p:nvCxnSpPr>
        <p:spPr bwMode="auto">
          <a:xfrm>
            <a:off x="5285433" y="2177143"/>
            <a:ext cx="0" cy="110196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346BC5-EF34-BD7D-F2E1-2CC4FE1809F1}"/>
              </a:ext>
            </a:extLst>
          </p:cNvPr>
          <p:cNvCxnSpPr>
            <a:cxnSpLocks/>
          </p:cNvCxnSpPr>
          <p:nvPr/>
        </p:nvCxnSpPr>
        <p:spPr bwMode="auto">
          <a:xfrm>
            <a:off x="5702306" y="2177143"/>
            <a:ext cx="0" cy="66466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75D9BA37-6709-95B3-14A9-56D9AA9C0481}"/>
              </a:ext>
            </a:extLst>
          </p:cNvPr>
          <p:cNvCxnSpPr>
            <a:cxnSpLocks/>
          </p:cNvCxnSpPr>
          <p:nvPr/>
        </p:nvCxnSpPr>
        <p:spPr bwMode="auto">
          <a:xfrm>
            <a:off x="6136112" y="2183974"/>
            <a:ext cx="21271" cy="167916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27" name="Picture 3">
            <a:extLst>
              <a:ext uri="{FF2B5EF4-FFF2-40B4-BE49-F238E27FC236}">
                <a16:creationId xmlns:a16="http://schemas.microsoft.com/office/drawing/2014/main" id="{114818CF-77E9-87EE-8E11-37590BAE0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224" y="3904928"/>
            <a:ext cx="1001360" cy="82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D3D5DAD8-2A9D-1DF9-EB7C-CA1E625A4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584" y="3901047"/>
            <a:ext cx="1001360" cy="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8838A00C-2F94-B1B0-7646-B5BEE89C9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846" y="3893591"/>
            <a:ext cx="1001360" cy="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FFF50C4-37D6-637B-DB41-513CB3334C23}"/>
              </a:ext>
            </a:extLst>
          </p:cNvPr>
          <p:cNvCxnSpPr>
            <a:cxnSpLocks/>
          </p:cNvCxnSpPr>
          <p:nvPr/>
        </p:nvCxnSpPr>
        <p:spPr bwMode="auto">
          <a:xfrm flipH="1">
            <a:off x="5041900" y="3668123"/>
            <a:ext cx="207684" cy="304437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27565F-8A60-8382-3227-7948FE7CA6B8}"/>
              </a:ext>
            </a:extLst>
          </p:cNvPr>
          <p:cNvCxnSpPr>
            <a:cxnSpLocks/>
            <a:endCxn id="1028" idx="0"/>
          </p:cNvCxnSpPr>
          <p:nvPr/>
        </p:nvCxnSpPr>
        <p:spPr bwMode="auto">
          <a:xfrm>
            <a:off x="5749957" y="3423077"/>
            <a:ext cx="307" cy="47797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B6CD573-DBC4-F79A-63B3-691E5AD5246B}"/>
              </a:ext>
            </a:extLst>
          </p:cNvPr>
          <p:cNvCxnSpPr>
            <a:cxnSpLocks/>
          </p:cNvCxnSpPr>
          <p:nvPr/>
        </p:nvCxnSpPr>
        <p:spPr bwMode="auto">
          <a:xfrm>
            <a:off x="6157383" y="2937998"/>
            <a:ext cx="592376" cy="882343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BD234E1-3FCF-2ADC-FE19-58AE7847B64C}"/>
              </a:ext>
            </a:extLst>
          </p:cNvPr>
          <p:cNvSpPr txBox="1"/>
          <p:nvPr/>
        </p:nvSpPr>
        <p:spPr>
          <a:xfrm>
            <a:off x="4361824" y="4611243"/>
            <a:ext cx="2926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Zoomed View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6499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9EA16-6E8B-5433-7265-0F45BBB37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BB167D1-46AC-D19F-5346-00A70A7AB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264" y="2125108"/>
            <a:ext cx="2053213" cy="171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5A06A-2CAC-5238-79A4-4D63143EC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3" y="552450"/>
            <a:ext cx="7441087" cy="4257675"/>
          </a:xfrm>
        </p:spPr>
        <p:txBody>
          <a:bodyPr/>
          <a:lstStyle/>
          <a:p>
            <a:r>
              <a:rPr lang="en-US" dirty="0"/>
              <a:t>What kind of data do we get?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74CB6F-8EC0-1689-958D-F786C082B995}"/>
              </a:ext>
            </a:extLst>
          </p:cNvPr>
          <p:cNvSpPr txBox="1"/>
          <p:nvPr/>
        </p:nvSpPr>
        <p:spPr>
          <a:xfrm>
            <a:off x="1062567" y="881538"/>
            <a:ext cx="29268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Most Radiation Observed is in Earth’s Own Belts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A56890-4A14-8F1D-CA67-173654D335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2057"/>
          <a:stretch/>
        </p:blipFill>
        <p:spPr>
          <a:xfrm>
            <a:off x="4151642" y="624979"/>
            <a:ext cx="3790241" cy="16024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F3F798-B8D0-C965-1526-D0D5C79729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502" t="32019" r="35120" b="54001"/>
          <a:stretch/>
        </p:blipFill>
        <p:spPr>
          <a:xfrm>
            <a:off x="1648174" y="1481702"/>
            <a:ext cx="1877876" cy="169528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3F121F0-4AB6-27E1-211D-BFD90603A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84823AD-6E2A-9D61-F680-21F63A065DE3}"/>
              </a:ext>
            </a:extLst>
          </p:cNvPr>
          <p:cNvCxnSpPr/>
          <p:nvPr/>
        </p:nvCxnSpPr>
        <p:spPr bwMode="auto">
          <a:xfrm>
            <a:off x="5285433" y="2177143"/>
            <a:ext cx="0" cy="110196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2702C3-8782-30BD-05B0-67AF6FF32B7B}"/>
              </a:ext>
            </a:extLst>
          </p:cNvPr>
          <p:cNvCxnSpPr>
            <a:cxnSpLocks/>
          </p:cNvCxnSpPr>
          <p:nvPr/>
        </p:nvCxnSpPr>
        <p:spPr bwMode="auto">
          <a:xfrm>
            <a:off x="5702306" y="2177143"/>
            <a:ext cx="0" cy="66466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947A455-DC06-198B-5D11-57450D78D0C9}"/>
              </a:ext>
            </a:extLst>
          </p:cNvPr>
          <p:cNvCxnSpPr>
            <a:cxnSpLocks/>
          </p:cNvCxnSpPr>
          <p:nvPr/>
        </p:nvCxnSpPr>
        <p:spPr bwMode="auto">
          <a:xfrm>
            <a:off x="6136112" y="2183974"/>
            <a:ext cx="21271" cy="167916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27" name="Picture 3">
            <a:extLst>
              <a:ext uri="{FF2B5EF4-FFF2-40B4-BE49-F238E27FC236}">
                <a16:creationId xmlns:a16="http://schemas.microsoft.com/office/drawing/2014/main" id="{815C7CEF-689F-F872-60AC-7FFCB97E4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224" y="3904928"/>
            <a:ext cx="1001360" cy="82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33E4DB4-F6F8-C313-34F0-E44C4127B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9584" y="3901047"/>
            <a:ext cx="1001360" cy="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61DD4A19-C71A-8E99-0BDA-FA68D7847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846" y="3893591"/>
            <a:ext cx="1001360" cy="83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1A7AD6A-26A0-77D4-FF45-2C8D105E8F59}"/>
              </a:ext>
            </a:extLst>
          </p:cNvPr>
          <p:cNvCxnSpPr>
            <a:cxnSpLocks/>
          </p:cNvCxnSpPr>
          <p:nvPr/>
        </p:nvCxnSpPr>
        <p:spPr bwMode="auto">
          <a:xfrm flipH="1">
            <a:off x="5041900" y="3668123"/>
            <a:ext cx="207684" cy="304437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F67626C-C6FE-C1F8-6615-1B74978241EE}"/>
              </a:ext>
            </a:extLst>
          </p:cNvPr>
          <p:cNvCxnSpPr>
            <a:cxnSpLocks/>
            <a:endCxn id="1028" idx="0"/>
          </p:cNvCxnSpPr>
          <p:nvPr/>
        </p:nvCxnSpPr>
        <p:spPr bwMode="auto">
          <a:xfrm>
            <a:off x="5749957" y="3423077"/>
            <a:ext cx="307" cy="47797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768018B-F7B5-CF67-4739-64F9CF7D750F}"/>
              </a:ext>
            </a:extLst>
          </p:cNvPr>
          <p:cNvCxnSpPr>
            <a:cxnSpLocks/>
          </p:cNvCxnSpPr>
          <p:nvPr/>
        </p:nvCxnSpPr>
        <p:spPr bwMode="auto">
          <a:xfrm>
            <a:off x="6157383" y="2937998"/>
            <a:ext cx="592376" cy="882343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2B05CA4-9053-AEA7-C33F-BB39A5B69A2C}"/>
              </a:ext>
            </a:extLst>
          </p:cNvPr>
          <p:cNvSpPr txBox="1"/>
          <p:nvPr/>
        </p:nvSpPr>
        <p:spPr>
          <a:xfrm>
            <a:off x="4361824" y="4611243"/>
            <a:ext cx="2926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Zoomed View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C20A32B-291D-6F41-AF58-F921E6BB485B}"/>
              </a:ext>
            </a:extLst>
          </p:cNvPr>
          <p:cNvSpPr txBox="1"/>
          <p:nvPr/>
        </p:nvSpPr>
        <p:spPr>
          <a:xfrm>
            <a:off x="208649" y="3439556"/>
            <a:ext cx="14689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latin typeface="Arial" panose="020B0604020202020204" pitchFamily="34" charset="0"/>
                <a:cs typeface="Arial" panose="020B0604020202020204" pitchFamily="34" charset="0"/>
              </a:rPr>
              <a:t>And RadPC has operated 100% without a failure!</a:t>
            </a:r>
            <a:endParaRPr lang="en-US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close-up of a computer chip&#10;&#10;AI-generated content may be incorrect.">
            <a:extLst>
              <a:ext uri="{FF2B5EF4-FFF2-40B4-BE49-F238E27FC236}">
                <a16:creationId xmlns:a16="http://schemas.microsoft.com/office/drawing/2014/main" id="{A08EA293-4C3F-CBC9-82FA-079FAA2D37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7" b="27753"/>
          <a:stretch/>
        </p:blipFill>
        <p:spPr>
          <a:xfrm>
            <a:off x="1799653" y="3284889"/>
            <a:ext cx="1605125" cy="15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83145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9D418-4E76-57DA-D78B-D9BF263C0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310F9-40E6-26D3-2002-73A3C0535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7" y="552450"/>
            <a:ext cx="7436853" cy="4257675"/>
          </a:xfrm>
        </p:spPr>
        <p:txBody>
          <a:bodyPr/>
          <a:lstStyle/>
          <a:p>
            <a:r>
              <a:rPr lang="en-US" dirty="0"/>
              <a:t>Current Status</a:t>
            </a:r>
          </a:p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E490FB3-61D8-9BAC-122D-A5351EEF8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334779213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DBA78-4B7A-C640-2D10-8C8F69A6B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FC38C-6E91-FBBA-A73B-30AE3ABD3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01" y="552450"/>
            <a:ext cx="7432620" cy="4257675"/>
          </a:xfrm>
        </p:spPr>
        <p:txBody>
          <a:bodyPr/>
          <a:lstStyle/>
          <a:p>
            <a:r>
              <a:rPr lang="en-US" dirty="0"/>
              <a:t>Current Status</a:t>
            </a:r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9497772-D14D-E0D5-504F-FB91F40FF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16" y="890589"/>
            <a:ext cx="7579517" cy="3952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9388CD-DF8D-6051-11EC-E6DC468A01AE}"/>
              </a:ext>
            </a:extLst>
          </p:cNvPr>
          <p:cNvSpPr txBox="1"/>
          <p:nvPr/>
        </p:nvSpPr>
        <p:spPr>
          <a:xfrm>
            <a:off x="1120032" y="1083104"/>
            <a:ext cx="1957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2, 2025 </a:t>
            </a:r>
            <a:b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Biggest Party in MSU’s History</a:t>
            </a:r>
            <a:endParaRPr lang="en-US" sz="165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2E1B87-473B-B331-96D6-9E247BB6B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323916365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EC701-883B-CEFC-FDAE-E55D0ACA2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723CA-5A0E-FF52-3DB8-D2BCB786F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01" y="552450"/>
            <a:ext cx="7432620" cy="4257675"/>
          </a:xfrm>
        </p:spPr>
        <p:txBody>
          <a:bodyPr/>
          <a:lstStyle/>
          <a:p>
            <a:r>
              <a:rPr lang="en-US" dirty="0"/>
              <a:t>Current Status</a:t>
            </a:r>
          </a:p>
          <a:p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3E6F0E0-C8D1-E035-D40B-DB27979201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916" y="890589"/>
            <a:ext cx="7579517" cy="39520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B3A621-A047-972B-D5C3-81EB64A27A3A}"/>
              </a:ext>
            </a:extLst>
          </p:cNvPr>
          <p:cNvSpPr txBox="1"/>
          <p:nvPr/>
        </p:nvSpPr>
        <p:spPr>
          <a:xfrm>
            <a:off x="1120032" y="1083104"/>
            <a:ext cx="1957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2, 2025 </a:t>
            </a:r>
            <a:b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Biggest Party in MSU’s History</a:t>
            </a:r>
            <a:endParaRPr lang="en-US" sz="165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8B8625-EAC4-F677-B3BC-9942D71B1172}"/>
              </a:ext>
            </a:extLst>
          </p:cNvPr>
          <p:cNvSpPr txBox="1"/>
          <p:nvPr/>
        </p:nvSpPr>
        <p:spPr>
          <a:xfrm>
            <a:off x="6358461" y="2601383"/>
            <a:ext cx="19570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algn="ctr"/>
            <a:r>
              <a:rPr lang="en-US" sz="1650" i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you’ll never hear about this project again…</a:t>
            </a:r>
            <a:endParaRPr lang="en-US" sz="165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2800784-F829-8DDF-4FDE-16FCD699F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</p:spTree>
    <p:extLst>
      <p:ext uri="{BB962C8B-B14F-4D97-AF65-F5344CB8AC3E}">
        <p14:creationId xmlns:p14="http://schemas.microsoft.com/office/powerpoint/2010/main" val="149758228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7561A-698B-D2B1-7ADC-7C509497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57FFE-0718-5EEA-7D58-F6AB57824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6088" y="633412"/>
            <a:ext cx="4916430" cy="4176713"/>
          </a:xfrm>
        </p:spPr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6AFC6E3-25E9-344C-5306-49902088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C3846C-298A-09BA-F0CB-53859CB36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1D2687DB-B244-E24F-569E-10699E643D9A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19049044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AF2FA-9A36-1F38-4FD9-BCB9969EB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BE6FE-2C1D-83D5-8751-50EB76BEA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667" y="633412"/>
            <a:ext cx="7436851" cy="4176713"/>
          </a:xfrm>
        </p:spPr>
        <p:txBody>
          <a:bodyPr/>
          <a:lstStyle/>
          <a:p>
            <a:r>
              <a:rPr lang="en-US" dirty="0"/>
              <a:t> Commercialization </a:t>
            </a:r>
          </a:p>
        </p:txBody>
      </p:sp>
      <p:pic>
        <p:nvPicPr>
          <p:cNvPr id="6" name="Picture 2" descr="MSU Moon Computer Being Commercialized Before Trip">
            <a:extLst>
              <a:ext uri="{FF2B5EF4-FFF2-40B4-BE49-F238E27FC236}">
                <a16:creationId xmlns:a16="http://schemas.microsoft.com/office/drawing/2014/main" id="{9D8B5166-ADA8-1EAA-F553-4637AA18B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1881" y="1066199"/>
            <a:ext cx="2326953" cy="3743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7574535-68C0-615B-D3F6-ABD18F95F3F2}"/>
              </a:ext>
            </a:extLst>
          </p:cNvPr>
          <p:cNvGrpSpPr>
            <a:grpSpLocks noChangeAspect="1"/>
          </p:cNvGrpSpPr>
          <p:nvPr/>
        </p:nvGrpSpPr>
        <p:grpSpPr>
          <a:xfrm>
            <a:off x="6814805" y="2606737"/>
            <a:ext cx="2100994" cy="2161907"/>
            <a:chOff x="3513597" y="3781841"/>
            <a:chExt cx="2542582" cy="261629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85B6C6A-22CC-757D-EBB5-68832168A9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13597" y="3781841"/>
              <a:ext cx="2542582" cy="179701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A94221-84C1-46FF-460E-73EBFD6432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627" r="1075" b="40801"/>
            <a:stretch/>
          </p:blipFill>
          <p:spPr>
            <a:xfrm>
              <a:off x="3513597" y="5556723"/>
              <a:ext cx="2542582" cy="841415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F26E552-D066-1BDC-1D1D-FA3D1A346D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2514"/>
          <a:stretch/>
        </p:blipFill>
        <p:spPr>
          <a:xfrm>
            <a:off x="4552669" y="623008"/>
            <a:ext cx="2847975" cy="1913756"/>
          </a:xfrm>
          <a:prstGeom prst="rect">
            <a:avLst/>
          </a:prstGeom>
        </p:spPr>
      </p:pic>
      <p:pic>
        <p:nvPicPr>
          <p:cNvPr id="15" name="Picture 14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5909D19C-5B6D-47B6-5F45-EF23CB09DA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623" y="628650"/>
            <a:ext cx="1400176" cy="1882874"/>
          </a:xfrm>
          <a:prstGeom prst="rect">
            <a:avLst/>
          </a:prstGeom>
        </p:spPr>
      </p:pic>
      <p:pic>
        <p:nvPicPr>
          <p:cNvPr id="17" name="Picture 16" descr="A group of men standing in front of a table with electronics&#10;&#10;AI-generated content may be incorrect.">
            <a:extLst>
              <a:ext uri="{FF2B5EF4-FFF2-40B4-BE49-F238E27FC236}">
                <a16:creationId xmlns:a16="http://schemas.microsoft.com/office/drawing/2014/main" id="{6CDAE72D-52E5-75AB-6D55-C69559896F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885" y="2627787"/>
            <a:ext cx="2059705" cy="2192742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F151112-DDB2-95EC-B3FE-596EE55AF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98E5F1A-9982-47C1-AD67-2F86187D6C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3C146EA1-6228-8D3B-4F69-F885EF25179E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73400351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EC0D7-7E8A-43CF-C88E-B668556ED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E38743-D961-C7BD-3F55-ABDF391AC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67" y="633412"/>
            <a:ext cx="7449551" cy="4176713"/>
          </a:xfrm>
        </p:spPr>
        <p:txBody>
          <a:bodyPr/>
          <a:lstStyle/>
          <a:p>
            <a:r>
              <a:rPr lang="en-US" dirty="0"/>
              <a:t> Cybersecurity </a:t>
            </a:r>
          </a:p>
        </p:txBody>
      </p:sp>
      <p:pic>
        <p:nvPicPr>
          <p:cNvPr id="4" name="Picture 3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FA714C95-7661-27BD-8CA9-FE4DA7D44D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53" y="617345"/>
            <a:ext cx="1691379" cy="2472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4860AD-85BA-5A7D-2478-92B00A563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10" y="996169"/>
            <a:ext cx="3462659" cy="218850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9F129FDE-059F-2416-D057-F2C428906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66" y="1721206"/>
            <a:ext cx="3074428" cy="13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970F9AC8-11CE-D56A-F86D-7BB8E9473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08D9FD-351C-3012-B545-0F320B91C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2F02A1D9-8051-35C0-CE45-57548E864D21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91857116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A1DAB2-91B1-82BF-A583-F263323D3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12D9A-7A34-18B8-4E18-CB24AB493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67" y="633412"/>
            <a:ext cx="7449551" cy="4176713"/>
          </a:xfrm>
        </p:spPr>
        <p:txBody>
          <a:bodyPr/>
          <a:lstStyle/>
          <a:p>
            <a:r>
              <a:rPr lang="en-US" dirty="0"/>
              <a:t> Cybersecurity </a:t>
            </a:r>
          </a:p>
        </p:txBody>
      </p:sp>
      <p:pic>
        <p:nvPicPr>
          <p:cNvPr id="4" name="Picture 3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9BE51666-0751-554A-0CA0-E6246A5808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53" y="617345"/>
            <a:ext cx="1691379" cy="2472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04BB54-B481-F6C8-8EE0-C987421B5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10" y="996169"/>
            <a:ext cx="3462659" cy="218850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066F8231-B689-1FE9-B919-D8FE09DCD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66" y="1721206"/>
            <a:ext cx="3074428" cy="13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17E9BE-8882-59F1-2F78-09467E5DA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629" y="3232878"/>
            <a:ext cx="3092644" cy="1593316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AFB0113-6911-1BAA-9779-688DFE2C1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814E6D-AEBA-5D9A-45F0-A0A3EA5D2A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924A6CBD-49CB-99C6-B143-75C96BFC2649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386927855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3567B-6084-52DA-F3D4-C29AFE786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7D1A7-E97C-3B9F-DCFC-DAF62F4A5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67" y="633412"/>
            <a:ext cx="7449551" cy="4176713"/>
          </a:xfrm>
        </p:spPr>
        <p:txBody>
          <a:bodyPr/>
          <a:lstStyle/>
          <a:p>
            <a:r>
              <a:rPr lang="en-US" dirty="0"/>
              <a:t> Cybersecurity </a:t>
            </a:r>
          </a:p>
        </p:txBody>
      </p:sp>
      <p:pic>
        <p:nvPicPr>
          <p:cNvPr id="4" name="Picture 3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108DE810-98C4-BF15-3ABB-4758205881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53" y="617345"/>
            <a:ext cx="1691379" cy="2472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301743-9BB3-F211-6B59-7AB625B252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10" y="996169"/>
            <a:ext cx="3462659" cy="218850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10539C74-57E9-DD09-E2AE-8D5035F4F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66" y="1721206"/>
            <a:ext cx="3074428" cy="13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2997E2-C876-E7E1-D50B-B4315C45C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629" y="3232878"/>
            <a:ext cx="3092644" cy="1593316"/>
          </a:xfrm>
          <a:prstGeom prst="rect">
            <a:avLst/>
          </a:prstGeom>
        </p:spPr>
      </p:pic>
      <p:pic>
        <p:nvPicPr>
          <p:cNvPr id="3076" name="Picture 4" descr="Protecting Power Grids from Cyber Attacks | by Inderjeet Singh | Medium">
            <a:extLst>
              <a:ext uri="{FF2B5EF4-FFF2-40B4-BE49-F238E27FC236}">
                <a16:creationId xmlns:a16="http://schemas.microsoft.com/office/drawing/2014/main" id="{2924FA6D-5CA0-90CE-F6EF-C5B05DF3D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306" y="3230557"/>
            <a:ext cx="2803797" cy="157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B9EC681-0931-497C-76BB-9F0DF227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517E5F8-0E65-C17B-58F2-0DC6800DA4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4F37ED96-5378-0002-B99C-76F5613B2E91}"/>
              </a:ext>
            </a:extLst>
          </p:cNvPr>
          <p:cNvSpPr/>
          <p:nvPr/>
        </p:nvSpPr>
        <p:spPr bwMode="auto">
          <a:xfrm>
            <a:off x="137734" y="996998"/>
            <a:ext cx="1012352" cy="690374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Now What?</a:t>
            </a:r>
          </a:p>
        </p:txBody>
      </p:sp>
    </p:spTree>
    <p:extLst>
      <p:ext uri="{BB962C8B-B14F-4D97-AF65-F5344CB8AC3E}">
        <p14:creationId xmlns:p14="http://schemas.microsoft.com/office/powerpoint/2010/main" val="287956038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2589B-5385-3F4D-A3F2-D694E60EB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52833-E96D-53DB-1569-19DEE4B46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967" y="633412"/>
            <a:ext cx="7449551" cy="4176713"/>
          </a:xfrm>
        </p:spPr>
        <p:txBody>
          <a:bodyPr/>
          <a:lstStyle/>
          <a:p>
            <a:r>
              <a:rPr lang="en-US" dirty="0"/>
              <a:t> Cybersecurity </a:t>
            </a:r>
          </a:p>
        </p:txBody>
      </p:sp>
      <p:pic>
        <p:nvPicPr>
          <p:cNvPr id="4" name="Picture 3" descr="A close-up of a certificate&#10;&#10;AI-generated content may be incorrect.">
            <a:extLst>
              <a:ext uri="{FF2B5EF4-FFF2-40B4-BE49-F238E27FC236}">
                <a16:creationId xmlns:a16="http://schemas.microsoft.com/office/drawing/2014/main" id="{1FF86566-5459-6F30-E491-9332280C44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53" y="617345"/>
            <a:ext cx="1691379" cy="24726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B19906-25DD-CA2F-C903-6B439384E8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4510" y="996169"/>
            <a:ext cx="3462659" cy="218850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79B137C-0A9E-C2DE-6A8E-314D264D8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466" y="1721206"/>
            <a:ext cx="3074428" cy="139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CAF473F-DE1E-B876-9125-06FABB3A3C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6629" y="3232878"/>
            <a:ext cx="3092644" cy="1593316"/>
          </a:xfrm>
          <a:prstGeom prst="rect">
            <a:avLst/>
          </a:prstGeom>
        </p:spPr>
      </p:pic>
      <p:pic>
        <p:nvPicPr>
          <p:cNvPr id="3076" name="Picture 4" descr="Protecting Power Grids from Cyber Attacks | by Inderjeet Singh | Medium">
            <a:extLst>
              <a:ext uri="{FF2B5EF4-FFF2-40B4-BE49-F238E27FC236}">
                <a16:creationId xmlns:a16="http://schemas.microsoft.com/office/drawing/2014/main" id="{262888FF-6A4C-5F2F-CD93-F34D92112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306" y="3230557"/>
            <a:ext cx="2803797" cy="157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F3FD77-A9F2-FBE6-AE71-1863E65A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89D95A-F788-57F9-2159-ED5AB60967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87" y="1943338"/>
            <a:ext cx="1410467" cy="2901686"/>
          </a:xfrm>
          <a:prstGeom prst="rect">
            <a:avLst/>
          </a:prstGeom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A51FA3F3-198F-455C-F3C5-3EF415590DCA}"/>
              </a:ext>
            </a:extLst>
          </p:cNvPr>
          <p:cNvSpPr/>
          <p:nvPr/>
        </p:nvSpPr>
        <p:spPr bwMode="auto">
          <a:xfrm>
            <a:off x="142216" y="1287628"/>
            <a:ext cx="1012352" cy="450243"/>
          </a:xfrm>
          <a:prstGeom prst="wedgeEllipseCallout">
            <a:avLst>
              <a:gd name="adj1" fmla="val 37662"/>
              <a:gd name="adj2" fmla="val 93592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50" b="1" dirty="0">
                <a:solidFill>
                  <a:srgbClr val="003366"/>
                </a:solidFill>
              </a:rPr>
              <a:t>Nice</a:t>
            </a:r>
          </a:p>
        </p:txBody>
      </p:sp>
    </p:spTree>
    <p:extLst>
      <p:ext uri="{BB962C8B-B14F-4D97-AF65-F5344CB8AC3E}">
        <p14:creationId xmlns:p14="http://schemas.microsoft.com/office/powerpoint/2010/main" val="134884566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954" indent="-5954" algn="ctr"/>
            <a:r>
              <a:rPr lang="en-US" sz="1650" dirty="0"/>
              <a:t> </a:t>
            </a:r>
          </a:p>
        </p:txBody>
      </p:sp>
      <p:pic>
        <p:nvPicPr>
          <p:cNvPr id="13" name="Picture 4" descr="https://lh6.googleusercontent.com/-dpKBFc8gbBQ/Ua-eZb_nqVI/AAAAAAAAEnY/38YY8bSlrcA/w953-h658-no/Champ%26Monte%2B11-17-2012.jpg">
            <a:extLst>
              <a:ext uri="{FF2B5EF4-FFF2-40B4-BE49-F238E27FC236}">
                <a16:creationId xmlns:a16="http://schemas.microsoft.com/office/drawing/2014/main" id="{9ED49280-7324-4263-B182-4423FEC29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595" y="633413"/>
            <a:ext cx="5944710" cy="4104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3C24E65C-03C6-4DB8-9C52-DC2A33A94B56}"/>
              </a:ext>
            </a:extLst>
          </p:cNvPr>
          <p:cNvSpPr/>
          <p:nvPr/>
        </p:nvSpPr>
        <p:spPr bwMode="auto">
          <a:xfrm>
            <a:off x="1241484" y="834854"/>
            <a:ext cx="1604194" cy="724448"/>
          </a:xfrm>
          <a:prstGeom prst="wedgeEllipseCallout">
            <a:avLst>
              <a:gd name="adj1" fmla="val 62280"/>
              <a:gd name="adj2" fmla="val 177873"/>
            </a:avLst>
          </a:prstGeom>
          <a:solidFill>
            <a:srgbClr val="FFFF00"/>
          </a:solidFill>
          <a:ln w="34925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350" b="1" dirty="0">
                <a:solidFill>
                  <a:srgbClr val="003366"/>
                </a:solidFill>
              </a:rPr>
              <a:t>How are you doing all this?</a:t>
            </a:r>
          </a:p>
        </p:txBody>
      </p:sp>
    </p:spTree>
    <p:extLst>
      <p:ext uri="{BB962C8B-B14F-4D97-AF65-F5344CB8AC3E}">
        <p14:creationId xmlns:p14="http://schemas.microsoft.com/office/powerpoint/2010/main" val="6835889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087" y="570250"/>
            <a:ext cx="8521605" cy="4239875"/>
          </a:xfrm>
        </p:spPr>
        <p:txBody>
          <a:bodyPr/>
          <a:lstStyle/>
          <a:p>
            <a:r>
              <a:rPr lang="en-US" dirty="0"/>
              <a:t>Everything was Designed &amp; Built By MSU Students (~150)</a:t>
            </a:r>
            <a:endParaRPr lang="en-US" i="1" dirty="0"/>
          </a:p>
          <a:p>
            <a:pPr marL="348853" lvl="1" indent="0">
              <a:buNone/>
            </a:pPr>
            <a:endParaRPr lang="en-US" dirty="0"/>
          </a:p>
        </p:txBody>
      </p:sp>
      <p:pic>
        <p:nvPicPr>
          <p:cNvPr id="6" name="Picture 5" descr="C:\Users\lameres\AppData\Local\Microsoft\Windows\Temporary Internet Files\Content.Word\2011-08-10_16-55-34_69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58725" y="2419775"/>
            <a:ext cx="1474777" cy="1102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M:\02_Research\003_Conferences_and_Travel\024_TAMU_RadiationTest2_April12\Pic\Buerkle_Hogan_Weber_by_SaturnV_at_NASA_JSC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1203" y="943100"/>
            <a:ext cx="1717748" cy="965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M:\02_Research\004_Funded_Budgets\020_NASA_ESPCoR_RadTolerantComputing_June10\HASP\Integration\DSCN122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417099" y="821041"/>
            <a:ext cx="1492418" cy="111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11204" y="1913023"/>
            <a:ext cx="16634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Justin Hogan, Ray Weber at Johnson Space Center for demo, 2012.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91532" y="3553737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Jennifer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Marshall Space Flight Center, 2011.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8726" y="2141536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at the NASA Columbia Scientific Balloon Facility, 2012.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21" y="3523753"/>
            <a:ext cx="3680460" cy="1175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218564" y="4694153"/>
            <a:ext cx="360489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Hogan &amp; Ray Weber featured in MSU News Story, 2012.</a:t>
            </a:r>
          </a:p>
        </p:txBody>
      </p:sp>
      <p:pic>
        <p:nvPicPr>
          <p:cNvPr id="13" name="Picture 12" descr="MSFC_Demo_ClintGauer_at_Table1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311205" y="2322640"/>
            <a:ext cx="1629164" cy="7735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331206" y="3177593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demo’s computer at Marshall Space Flight Center, 2009.</a:t>
            </a:r>
          </a:p>
        </p:txBody>
      </p:sp>
      <p:pic>
        <p:nvPicPr>
          <p:cNvPr id="15" name="Picture 2" descr="M:\02_Research\003_Conferences_and_Travel\023_NASA_MSFC_Demo_Huntsville_Aug11\Pictures\Jenny_n_Todd_at_Demo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3252" y="943100"/>
            <a:ext cx="1463348" cy="1097511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892064" y="2052139"/>
            <a:ext cx="1889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Todd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Buerkle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Jennifer </a:t>
            </a:r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Hane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demo computer at Marshall Space Flight Center, 2012.</a:t>
            </a:r>
          </a:p>
        </p:txBody>
      </p:sp>
      <p:pic>
        <p:nvPicPr>
          <p:cNvPr id="1027" name="Picture 3" descr="C:\Users\k91h784\Dropbox\02_Research\003_Conferences_and_Travel\010_NASA_MSFC_Demo_Huntsville_Jan10\MSGC_Demo_Pictures\MSFC_Museum_Clint_w_SatV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308" y="943101"/>
            <a:ext cx="1705274" cy="1278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4781682" y="2249097"/>
            <a:ext cx="16230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Clint Gauer at Marshall Space Flight Center for demo, 2009.</a:t>
            </a:r>
          </a:p>
        </p:txBody>
      </p:sp>
      <p:pic>
        <p:nvPicPr>
          <p:cNvPr id="1031" name="Picture 7" descr="http://www.coe.montana.edu/ee/lameres/figures/weng13_summer_program/figures/fig_flight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91"/>
          <a:stretch/>
        </p:blipFill>
        <p:spPr bwMode="auto">
          <a:xfrm>
            <a:off x="5086008" y="3798766"/>
            <a:ext cx="1955971" cy="97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://www.coe.montana.edu/ee/lameres/figures/weng12_summer_program/pic_Launch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694" y="2322638"/>
            <a:ext cx="1282433" cy="854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558" y="2503014"/>
            <a:ext cx="1552931" cy="97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940370" y="3223208"/>
            <a:ext cx="16091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Kaysha</a:t>
            </a:r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Young prepares payload for balloon flight, 2012.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0631" y="4111585"/>
            <a:ext cx="850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 balloon team recovers payload in front of moose, 2013.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18844" y="3435346"/>
            <a:ext cx="1394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balloon team featured in MSU news story, 2011.</a:t>
            </a:r>
          </a:p>
        </p:txBody>
      </p:sp>
    </p:spTree>
    <p:extLst>
      <p:ext uri="{BB962C8B-B14F-4D97-AF65-F5344CB8AC3E}">
        <p14:creationId xmlns:p14="http://schemas.microsoft.com/office/powerpoint/2010/main" val="278213991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907D5-C3AC-1896-A127-F880DE123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6BD17-F38D-9CCE-2D87-811D9644B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Tonight’s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28DC4-8F7F-983B-70BE-73FB7BAC8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647" y="633412"/>
            <a:ext cx="7330131" cy="4176713"/>
          </a:xfrm>
        </p:spPr>
        <p:txBody>
          <a:bodyPr/>
          <a:lstStyle/>
          <a:p>
            <a:pPr marL="0" indent="0"/>
            <a:r>
              <a:rPr lang="en-US" i="1" dirty="0"/>
              <a:t>What is possible </a:t>
            </a:r>
            <a:br>
              <a:rPr lang="en-US" i="1" dirty="0"/>
            </a:br>
            <a:r>
              <a:rPr lang="en-US" i="1" dirty="0"/>
              <a:t>in Montana?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02D026-1AFB-08BB-36E1-1857264399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54"/>
          <a:stretch/>
        </p:blipFill>
        <p:spPr>
          <a:xfrm>
            <a:off x="508647" y="1233664"/>
            <a:ext cx="7976022" cy="3615854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482D0D8-2CBC-E5E2-1B8C-54FD14B974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" t="2389" r="2952" b="1768"/>
          <a:stretch/>
        </p:blipFill>
        <p:spPr>
          <a:xfrm>
            <a:off x="3666468" y="594019"/>
            <a:ext cx="1613265" cy="16005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429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E8872-4940-7639-8701-11B93BAC7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2C554-88D2-234F-E3BB-9384B2402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Tonight’s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6A056-10A4-BE3A-2302-89F74802B4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233" y="633412"/>
            <a:ext cx="7326546" cy="4176713"/>
          </a:xfrm>
        </p:spPr>
        <p:txBody>
          <a:bodyPr/>
          <a:lstStyle/>
          <a:p>
            <a:pPr marL="0" indent="0"/>
            <a:r>
              <a:rPr lang="en-US" i="1" dirty="0"/>
              <a:t>What is possible </a:t>
            </a:r>
            <a:br>
              <a:rPr lang="en-US" i="1" dirty="0"/>
            </a:br>
            <a:r>
              <a:rPr lang="en-US" i="1" dirty="0"/>
              <a:t>in Montana?</a:t>
            </a:r>
          </a:p>
        </p:txBody>
      </p:sp>
      <p:pic>
        <p:nvPicPr>
          <p:cNvPr id="2050" name="Picture 2" descr="Logo">
            <a:extLst>
              <a:ext uri="{FF2B5EF4-FFF2-40B4-BE49-F238E27FC236}">
                <a16:creationId xmlns:a16="http://schemas.microsoft.com/office/drawing/2014/main" id="{E2263A5F-3517-E3FD-9009-33E494792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70" y="667610"/>
            <a:ext cx="2764339" cy="208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1ABEF17-F8F2-9B85-7277-3CF1497A0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3" t="10014" r="11062" b="57045"/>
          <a:stretch/>
        </p:blipFill>
        <p:spPr bwMode="auto">
          <a:xfrm>
            <a:off x="1256563" y="2830335"/>
            <a:ext cx="6755987" cy="190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43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05F0C-E714-4EAC-A972-6B0BD15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Thank You &amp; 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0FCE-10B5-407A-82F6-2B9DA578E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 </a:t>
            </a:r>
            <a:endParaRPr lang="en-US" sz="900" i="1" dirty="0"/>
          </a:p>
        </p:txBody>
      </p:sp>
      <p:pic>
        <p:nvPicPr>
          <p:cNvPr id="9" name="Picture 8" descr="http://www.coe.montana.edu/ee/lameres/figures/HASP_view_from_Top_w_label.jpg">
            <a:extLst>
              <a:ext uri="{FF2B5EF4-FFF2-40B4-BE49-F238E27FC236}">
                <a16:creationId xmlns:a16="http://schemas.microsoft.com/office/drawing/2014/main" id="{50AD726E-4867-4654-BBA3-72F3E5D57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8177" y="633415"/>
            <a:ext cx="2374452" cy="181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k91h784\Desktop\SL9_Best_of_Best\Rocket_Camera\SL-9 Space.png">
            <a:extLst>
              <a:ext uri="{FF2B5EF4-FFF2-40B4-BE49-F238E27FC236}">
                <a16:creationId xmlns:a16="http://schemas.microsoft.com/office/drawing/2014/main" id="{FC460D41-2944-4ED5-9660-B067380C04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92"/>
          <a:stretch/>
        </p:blipFill>
        <p:spPr bwMode="auto">
          <a:xfrm rot="16200000">
            <a:off x="3533714" y="915136"/>
            <a:ext cx="1811669" cy="1248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AutoShape 5">
            <a:extLst>
              <a:ext uri="{FF2B5EF4-FFF2-40B4-BE49-F238E27FC236}">
                <a16:creationId xmlns:a16="http://schemas.microsoft.com/office/drawing/2014/main" id="{8A5A107A-5212-43A7-8832-8768118E87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3640" y="1458299"/>
            <a:ext cx="204389" cy="190923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2" name="Text Box 6">
            <a:extLst>
              <a:ext uri="{FF2B5EF4-FFF2-40B4-BE49-F238E27FC236}">
                <a16:creationId xmlns:a16="http://schemas.microsoft.com/office/drawing/2014/main" id="{18F299D9-C642-4D88-88DF-31CEDA886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8296" y="1698955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2" descr="C:\Users\k91h784\Dropbox\02_Research\004_Funded_Budgets\029_NASA_OCT_GCT_SoundingRocketPayload_July2012\01_UP_Aerospace_Launch_Oct2014\08-Flight_Pictures_SL9_Best_of_Best\05_Launch1.jpg">
            <a:extLst>
              <a:ext uri="{FF2B5EF4-FFF2-40B4-BE49-F238E27FC236}">
                <a16:creationId xmlns:a16="http://schemas.microsoft.com/office/drawing/2014/main" id="{0C37D86D-945A-4939-901B-9EBC9CDD39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19" t="23511" r="16110" b="13560"/>
          <a:stretch/>
        </p:blipFill>
        <p:spPr bwMode="auto">
          <a:xfrm>
            <a:off x="5256629" y="633415"/>
            <a:ext cx="2582148" cy="181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5">
            <a:extLst>
              <a:ext uri="{FF2B5EF4-FFF2-40B4-BE49-F238E27FC236}">
                <a16:creationId xmlns:a16="http://schemas.microsoft.com/office/drawing/2014/main" id="{7319888D-8C0C-44D2-9323-BC7D3287A7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91886" y="1234887"/>
            <a:ext cx="564895" cy="753541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/>
          </a:p>
        </p:txBody>
      </p:sp>
      <p:sp>
        <p:nvSpPr>
          <p:cNvPr id="15" name="Text Box 6">
            <a:extLst>
              <a:ext uri="{FF2B5EF4-FFF2-40B4-BE49-F238E27FC236}">
                <a16:creationId xmlns:a16="http://schemas.microsoft.com/office/drawing/2014/main" id="{FA1D3B0E-F6A4-4F3E-866C-F2459040B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543" y="2038158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A close up of a device&#10;&#10;Description automatically generated">
            <a:extLst>
              <a:ext uri="{FF2B5EF4-FFF2-40B4-BE49-F238E27FC236}">
                <a16:creationId xmlns:a16="http://schemas.microsoft.com/office/drawing/2014/main" id="{E3A6B526-28EF-496A-9F24-6C9F0801A8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88" y="2571752"/>
            <a:ext cx="2184065" cy="2184065"/>
          </a:xfrm>
          <a:prstGeom prst="rect">
            <a:avLst/>
          </a:prstGeom>
        </p:spPr>
      </p:pic>
      <p:sp>
        <p:nvSpPr>
          <p:cNvPr id="17" name="AutoShape 5">
            <a:extLst>
              <a:ext uri="{FF2B5EF4-FFF2-40B4-BE49-F238E27FC236}">
                <a16:creationId xmlns:a16="http://schemas.microsoft.com/office/drawing/2014/main" id="{978788C3-E36A-4B1E-A5F3-3071C60C026A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7154" y="2973143"/>
            <a:ext cx="323178" cy="313135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/>
          </a:p>
        </p:txBody>
      </p:sp>
      <p:sp>
        <p:nvSpPr>
          <p:cNvPr id="18" name="Text Box 6">
            <a:extLst>
              <a:ext uri="{FF2B5EF4-FFF2-40B4-BE49-F238E27FC236}">
                <a16:creationId xmlns:a16="http://schemas.microsoft.com/office/drawing/2014/main" id="{007032D7-28E5-4C27-89F5-E2DEC2F51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385" y="2733800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19" descr="A close up of a machine&#10;&#10;Description automatically generated">
            <a:extLst>
              <a:ext uri="{FF2B5EF4-FFF2-40B4-BE49-F238E27FC236}">
                <a16:creationId xmlns:a16="http://schemas.microsoft.com/office/drawing/2014/main" id="{632C43E1-1F24-41F0-A778-C497E337C73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5"/>
          <a:stretch/>
        </p:blipFill>
        <p:spPr>
          <a:xfrm>
            <a:off x="1293570" y="2571752"/>
            <a:ext cx="2378992" cy="2184065"/>
          </a:xfrm>
          <a:prstGeom prst="rect">
            <a:avLst/>
          </a:prstGeom>
        </p:spPr>
      </p:pic>
      <p:sp>
        <p:nvSpPr>
          <p:cNvPr id="23" name="Text Box 6">
            <a:extLst>
              <a:ext uri="{FF2B5EF4-FFF2-40B4-BE49-F238E27FC236}">
                <a16:creationId xmlns:a16="http://schemas.microsoft.com/office/drawing/2014/main" id="{F9472457-1489-4B06-B1F2-E3A6A714F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324" y="2565202"/>
            <a:ext cx="578644" cy="31313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 Box 6">
            <a:extLst>
              <a:ext uri="{FF2B5EF4-FFF2-40B4-BE49-F238E27FC236}">
                <a16:creationId xmlns:a16="http://schemas.microsoft.com/office/drawing/2014/main" id="{6B05464E-8B17-408D-8C8B-AD31E492D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3312" y="2878338"/>
            <a:ext cx="82868" cy="27062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5">
            <a:extLst>
              <a:ext uri="{FF2B5EF4-FFF2-40B4-BE49-F238E27FC236}">
                <a16:creationId xmlns:a16="http://schemas.microsoft.com/office/drawing/2014/main" id="{B27F1D90-A669-4D31-8C95-78B045314F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52839" y="2914324"/>
            <a:ext cx="34290" cy="221307"/>
          </a:xfrm>
          <a:prstGeom prst="straightConnector1">
            <a:avLst/>
          </a:prstGeom>
          <a:noFill/>
          <a:ln w="25400" cmpd="sng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695E5DB2-FFDE-4CA0-879D-E8E285D8F8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r="5651"/>
          <a:stretch/>
        </p:blipFill>
        <p:spPr bwMode="auto">
          <a:xfrm>
            <a:off x="5986169" y="2592433"/>
            <a:ext cx="1953348" cy="218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5">
            <a:extLst>
              <a:ext uri="{FF2B5EF4-FFF2-40B4-BE49-F238E27FC236}">
                <a16:creationId xmlns:a16="http://schemas.microsoft.com/office/drawing/2014/main" id="{90D353E1-8C4E-47CD-AF84-8500696D15D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88867" y="2947598"/>
            <a:ext cx="133085" cy="268569"/>
          </a:xfrm>
          <a:prstGeom prst="straightConnector1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050" dirty="0"/>
          </a:p>
        </p:txBody>
      </p:sp>
      <p:sp>
        <p:nvSpPr>
          <p:cNvPr id="29" name="Text Box 6">
            <a:extLst>
              <a:ext uri="{FF2B5EF4-FFF2-40B4-BE49-F238E27FC236}">
                <a16:creationId xmlns:a16="http://schemas.microsoft.com/office/drawing/2014/main" id="{822695E2-8129-4FAF-B568-C94154C33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402" y="2601190"/>
            <a:ext cx="578644" cy="31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C0C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>
              <a:spcAft>
                <a:spcPts val="750"/>
              </a:spcAft>
            </a:pPr>
            <a:r>
              <a:rPr lang="en-US" altLang="en-US" sz="1050" b="1" dirty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MSU Computer</a:t>
            </a:r>
            <a:endParaRPr lang="en-US" altLang="en-US" sz="105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38028D02-53C3-1BC9-A01A-9E5FC405DA29}"/>
              </a:ext>
            </a:extLst>
          </p:cNvPr>
          <p:cNvSpPr/>
          <p:nvPr/>
        </p:nvSpPr>
        <p:spPr>
          <a:xfrm>
            <a:off x="5713993" y="3855275"/>
            <a:ext cx="1084691" cy="450194"/>
          </a:xfrm>
          <a:prstGeom prst="wedgeRoundRectCallout">
            <a:avLst>
              <a:gd name="adj1" fmla="val 65728"/>
              <a:gd name="adj2" fmla="val -2519"/>
              <a:gd name="adj3" fmla="val 16667"/>
            </a:avLst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81" algn="ctr"/>
            <a:r>
              <a:rPr lang="en-US" sz="1350" b="1" dirty="0">
                <a:solidFill>
                  <a:schemeClr val="accent2">
                    <a:lumMod val="75000"/>
                  </a:schemeClr>
                </a:solidFill>
              </a:rPr>
              <a:t>Go Cats!</a:t>
            </a:r>
          </a:p>
          <a:p>
            <a:pPr marL="2381" algn="ctr"/>
            <a:r>
              <a:rPr lang="en-US" sz="1350" b="1" dirty="0">
                <a:solidFill>
                  <a:schemeClr val="accent2">
                    <a:lumMod val="75000"/>
                  </a:schemeClr>
                </a:solidFill>
              </a:rPr>
              <a:t>Go RadPC!</a:t>
            </a:r>
          </a:p>
        </p:txBody>
      </p:sp>
      <p:pic>
        <p:nvPicPr>
          <p:cNvPr id="22" name="Picture 2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0FBD12C8-FF4F-9706-0273-7A28B87B25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19" b="37918"/>
          <a:stretch/>
        </p:blipFill>
        <p:spPr>
          <a:xfrm>
            <a:off x="6297612" y="3538859"/>
            <a:ext cx="1703388" cy="13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22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62374-58DB-BF81-0675-2CBAA110C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4141C-B948-BA1F-C96A-CB3D23B6FF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dirty="0"/>
              <a:t>Cool pictures of rockets…</a:t>
            </a:r>
          </a:p>
        </p:txBody>
      </p:sp>
    </p:spTree>
    <p:extLst>
      <p:ext uri="{BB962C8B-B14F-4D97-AF65-F5344CB8AC3E}">
        <p14:creationId xmlns:p14="http://schemas.microsoft.com/office/powerpoint/2010/main" val="11672828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20147"/>
            <a:ext cx="6645955" cy="4289978"/>
          </a:xfrm>
        </p:spPr>
        <p:txBody>
          <a:bodyPr/>
          <a:lstStyle/>
          <a:p>
            <a:r>
              <a:rPr lang="en-US" dirty="0"/>
              <a:t>Let’s step back and see and look at the Space Exploration Roadmap</a:t>
            </a:r>
          </a:p>
        </p:txBody>
      </p:sp>
      <p:pic>
        <p:nvPicPr>
          <p:cNvPr id="1026" name="Picture 2" descr="Infographic for NASa's Future of Exploration">
            <a:extLst>
              <a:ext uri="{FF2B5EF4-FFF2-40B4-BE49-F238E27FC236}">
                <a16:creationId xmlns:a16="http://schemas.microsoft.com/office/drawing/2014/main" id="{6E42A47E-8D61-C129-3404-E879CC5E8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910" y="832760"/>
            <a:ext cx="5359142" cy="401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57084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3078" name="Picture 6">
            <a:extLst>
              <a:ext uri="{FF2B5EF4-FFF2-40B4-BE49-F238E27FC236}">
                <a16:creationId xmlns:a16="http://schemas.microsoft.com/office/drawing/2014/main" id="{97C15A08-A2FE-A8EC-9D4D-004E43CBA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93"/>
          <a:stretch/>
        </p:blipFill>
        <p:spPr bwMode="auto">
          <a:xfrm>
            <a:off x="1238311" y="899520"/>
            <a:ext cx="2766080" cy="385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E675CD11-93CF-76CA-D2EF-62C3F82381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4"/>
          <a:stretch/>
        </p:blipFill>
        <p:spPr bwMode="auto">
          <a:xfrm>
            <a:off x="4095672" y="906154"/>
            <a:ext cx="3829867" cy="3713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14773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5" name="Picture 18" descr="Artemis 3 Mission infographic showing planned route of Artemis 3 by NASA">
            <a:extLst>
              <a:ext uri="{FF2B5EF4-FFF2-40B4-BE49-F238E27FC236}">
                <a16:creationId xmlns:a16="http://schemas.microsoft.com/office/drawing/2014/main" id="{8AF455A1-AC0B-FD65-9563-515946F5F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144" y="952500"/>
            <a:ext cx="6570134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208232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9E0906-D81C-0B50-81BE-E48287824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8" y="1049205"/>
            <a:ext cx="6296025" cy="318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07253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– NASA’s Artemis</a:t>
            </a:r>
          </a:p>
        </p:txBody>
      </p:sp>
      <p:pic>
        <p:nvPicPr>
          <p:cNvPr id="3086" name="Picture 14" descr="Graphic showing components of the Orion spacecraft">
            <a:extLst>
              <a:ext uri="{FF2B5EF4-FFF2-40B4-BE49-F238E27FC236}">
                <a16:creationId xmlns:a16="http://schemas.microsoft.com/office/drawing/2014/main" id="{38C04BDF-1529-A37A-0BFA-2C6472AB4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792" y="961298"/>
            <a:ext cx="3158170" cy="243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Image of interior of Orion capsule, lots of screens and panels and wires inside small confined circular capsule, with mannequin sitting in chair in orange space suit and white helmet">
            <a:extLst>
              <a:ext uri="{FF2B5EF4-FFF2-40B4-BE49-F238E27FC236}">
                <a16:creationId xmlns:a16="http://schemas.microsoft.com/office/drawing/2014/main" id="{75A6CA62-5D9C-6557-DEED-3BF5C6A683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271" y="2407920"/>
            <a:ext cx="3075940" cy="2306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81CFB11-1003-7089-1F5F-1DDBC5C8FDD1}"/>
              </a:ext>
            </a:extLst>
          </p:cNvPr>
          <p:cNvSpPr/>
          <p:nvPr/>
        </p:nvSpPr>
        <p:spPr bwMode="auto">
          <a:xfrm>
            <a:off x="4811468" y="1030051"/>
            <a:ext cx="2948743" cy="469888"/>
          </a:xfrm>
          <a:prstGeom prst="wedgeRoundRectCallout">
            <a:avLst>
              <a:gd name="adj1" fmla="val -56200"/>
              <a:gd name="adj2" fmla="val -34355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0" rIns="68580" bIns="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Orion capsule is a little cramped.  But it is only for a 3-day trip.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2487E3A7-FB7C-80CD-A488-08351CE78CCA}"/>
              </a:ext>
            </a:extLst>
          </p:cNvPr>
          <p:cNvSpPr/>
          <p:nvPr/>
        </p:nvSpPr>
        <p:spPr bwMode="auto">
          <a:xfrm>
            <a:off x="5419728" y="1663948"/>
            <a:ext cx="1817933" cy="469888"/>
          </a:xfrm>
          <a:prstGeom prst="wedgeRoundRectCallout">
            <a:avLst>
              <a:gd name="adj1" fmla="val -33985"/>
              <a:gd name="adj2" fmla="val 95378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0" rIns="6858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is only for Lunar and low Earth Orbit.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50C44ECA-B683-DABA-EB2C-155427C7B824}"/>
              </a:ext>
            </a:extLst>
          </p:cNvPr>
          <p:cNvSpPr/>
          <p:nvPr/>
        </p:nvSpPr>
        <p:spPr bwMode="auto">
          <a:xfrm>
            <a:off x="1778523" y="3947059"/>
            <a:ext cx="2383789" cy="470285"/>
          </a:xfrm>
          <a:prstGeom prst="wedgeRoundRectCallout">
            <a:avLst>
              <a:gd name="adj1" fmla="val 10446"/>
              <a:gd name="adj2" fmla="val 20564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0" rIns="68580" bIns="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will be a </a:t>
            </a:r>
            <a:r>
              <a:rPr lang="en-US" sz="12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BIG DEAL</a:t>
            </a:r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it isn’t used in Artemis III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923999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C0BA903E-66FA-9BAC-0DFF-FD3CF6360B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33"/>
          <a:stretch/>
        </p:blipFill>
        <p:spPr bwMode="auto">
          <a:xfrm>
            <a:off x="4429032" y="1060164"/>
            <a:ext cx="3487031" cy="336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7C15A08-A2FE-A8EC-9D4D-004E43CBA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564" y="1060164"/>
            <a:ext cx="3073550" cy="349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93661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90D8943-3F16-E049-5715-52C41A373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856" y="885981"/>
            <a:ext cx="2399367" cy="1348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FE006142-0EE6-7099-6DE3-67D7D4C07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28" y="2308049"/>
            <a:ext cx="2371395" cy="1454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201054-F229-5DA7-9091-6C5981A61FFF}"/>
              </a:ext>
            </a:extLst>
          </p:cNvPr>
          <p:cNvSpPr/>
          <p:nvPr/>
        </p:nvSpPr>
        <p:spPr bwMode="auto">
          <a:xfrm>
            <a:off x="1241485" y="926137"/>
            <a:ext cx="2050256" cy="1097645"/>
          </a:xfrm>
          <a:prstGeom prst="wedgeRoundRectCallout">
            <a:avLst>
              <a:gd name="adj1" fmla="val 53181"/>
              <a:gd name="adj2" fmla="val 16516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Different Approach</a:t>
            </a:r>
          </a:p>
          <a:p>
            <a:pPr marL="128588" indent="-128588" algn="l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Roomy</a:t>
            </a:r>
          </a:p>
          <a:p>
            <a:pPr marL="128588" indent="-128588" algn="l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Reusable</a:t>
            </a:r>
          </a:p>
          <a:p>
            <a:pPr marL="128588" indent="-128588" algn="l">
              <a:buFontTx/>
              <a:buChar char="-"/>
            </a:pP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Refuel it over and over </a:t>
            </a:r>
            <a:b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SPACE!!!.</a:t>
            </a:r>
          </a:p>
          <a:p>
            <a:pPr marL="128588" indent="-128588" algn="l">
              <a:buFontTx/>
              <a:buChar char="-"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CFC8B7-5EBF-47AE-238B-3F13708467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803"/>
          <a:stretch/>
        </p:blipFill>
        <p:spPr>
          <a:xfrm>
            <a:off x="3407830" y="3836216"/>
            <a:ext cx="2379143" cy="9737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11E98B0-6871-56D5-5337-6E7B0878E8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4851852" y="1775940"/>
            <a:ext cx="4123170" cy="195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818437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D9571-45E4-3EFF-D8F3-6CEA6FDA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Bobcats on the Moon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2E0AA-C7F1-B79A-5218-0F089AAEE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6565" y="591954"/>
            <a:ext cx="6645955" cy="4218171"/>
          </a:xfrm>
        </p:spPr>
        <p:txBody>
          <a:bodyPr/>
          <a:lstStyle/>
          <a:p>
            <a:r>
              <a:rPr lang="en-US" dirty="0"/>
              <a:t>Let’s Talk Moon Rockets - Starship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16967B7-54EE-A0F0-63F3-20CB9A15F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487" y="1069557"/>
            <a:ext cx="6603032" cy="371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8C201054-F229-5DA7-9091-6C5981A61FFF}"/>
              </a:ext>
            </a:extLst>
          </p:cNvPr>
          <p:cNvSpPr/>
          <p:nvPr/>
        </p:nvSpPr>
        <p:spPr bwMode="auto">
          <a:xfrm>
            <a:off x="6218082" y="591954"/>
            <a:ext cx="1669357" cy="736383"/>
          </a:xfrm>
          <a:prstGeom prst="wedgeRoundRectCallout">
            <a:avLst>
              <a:gd name="adj1" fmla="val -51349"/>
              <a:gd name="adj2" fmla="val 73429"/>
              <a:gd name="adj3" fmla="val 16667"/>
            </a:avLst>
          </a:prstGeom>
          <a:solidFill>
            <a:srgbClr val="0033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That’s because it is being designed for Mars!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05475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3912D-1CEF-A924-B538-2517C5DD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507AE-2B78-9C2B-CEC0-DFEEFDDDA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DC35ABE1-347F-46DB-88B5-9FF0BC661C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5" r="7831"/>
          <a:stretch/>
        </p:blipFill>
        <p:spPr>
          <a:xfrm>
            <a:off x="2066441" y="633413"/>
            <a:ext cx="4515896" cy="4091781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13B67B4-15EC-E526-27AB-D2B0CFAC7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068" y="577161"/>
            <a:ext cx="3148302" cy="210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636257"/>
      </p:ext>
    </p:extLst>
  </p:cSld>
  <p:clrMapOvr>
    <a:masterClrMapping/>
  </p:clrMapOvr>
</p:sld>
</file>

<file path=ppt/theme/theme1.xml><?xml version="1.0" encoding="utf-8"?>
<a:theme xmlns:a="http://schemas.openxmlformats.org/drawingml/2006/main" name="LaMeres_MSU_Slide_Master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51248</TotalTime>
  <Words>3118</Words>
  <Application>Microsoft Office PowerPoint</Application>
  <PresentationFormat>On-screen Show (16:9)</PresentationFormat>
  <Paragraphs>638</Paragraphs>
  <Slides>120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120</vt:i4>
      </vt:variant>
    </vt:vector>
  </HeadingPairs>
  <TitlesOfParts>
    <vt:vector size="127" baseType="lpstr">
      <vt:lpstr>Aerospace</vt:lpstr>
      <vt:lpstr>Arial</vt:lpstr>
      <vt:lpstr>Calibri</vt:lpstr>
      <vt:lpstr>Courier New</vt:lpstr>
      <vt:lpstr>Times New Roman</vt:lpstr>
      <vt:lpstr>Wingdings</vt:lpstr>
      <vt:lpstr>LaMeres_MSU_Slide_Master</vt:lpstr>
      <vt:lpstr>From Montana to the Moon The Story of MSU’s Space Computer</vt:lpstr>
      <vt:lpstr>Tonight’s Talk</vt:lpstr>
      <vt:lpstr>A little bit about me…</vt:lpstr>
      <vt:lpstr>A little bit about me…</vt:lpstr>
      <vt:lpstr>A little bit about me…</vt:lpstr>
      <vt:lpstr>A little bit about me…</vt:lpstr>
      <vt:lpstr>A little bit about me…</vt:lpstr>
      <vt:lpstr>A little bit about me…</vt:lpstr>
      <vt:lpstr>Becoming a Professor</vt:lpstr>
      <vt:lpstr>Becoming a Professor</vt:lpstr>
      <vt:lpstr>Becoming a Professor</vt:lpstr>
      <vt:lpstr>Becoming a Professor</vt:lpstr>
      <vt:lpstr>Becoming a Professor</vt:lpstr>
      <vt:lpstr>Brock’s Computer Research </vt:lpstr>
      <vt:lpstr>Brock’s Computer Research</vt:lpstr>
      <vt:lpstr>Brock’s Computer Research </vt:lpstr>
      <vt:lpstr>Brock’s Computer Research </vt:lpstr>
      <vt:lpstr>Brock’s Computer Research </vt:lpstr>
      <vt:lpstr>Brock’s Computer Research </vt:lpstr>
      <vt:lpstr>Brock’s Computer Research </vt:lpstr>
      <vt:lpstr>Brock’s Computer Research</vt:lpstr>
      <vt:lpstr>Brock’s Computer Research</vt:lpstr>
      <vt:lpstr>Brock’s Computer Research </vt:lpstr>
      <vt:lpstr>Brock’s Computer Research 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 </vt:lpstr>
      <vt:lpstr> </vt:lpstr>
      <vt:lpstr>NASA’s Computing Needs</vt:lpstr>
      <vt:lpstr>NASA’s Computing Needs</vt:lpstr>
      <vt:lpstr>NASA’s Computing Needs</vt:lpstr>
      <vt:lpstr>NASA’s Computing Needs</vt:lpstr>
      <vt:lpstr>NASA’s Computing Needs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MSU’s Approach - RadPC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What’s Next</vt:lpstr>
      <vt:lpstr>What’s Next</vt:lpstr>
      <vt:lpstr>What’s Next</vt:lpstr>
      <vt:lpstr>What’s Next</vt:lpstr>
      <vt:lpstr>What’s Next</vt:lpstr>
      <vt:lpstr>Bobcats on the Moon</vt:lpstr>
      <vt:lpstr>Bobcats on the Moon</vt:lpstr>
      <vt:lpstr>Tonight’s Talk</vt:lpstr>
      <vt:lpstr>Tonight’s Talk</vt:lpstr>
      <vt:lpstr> Thank You &amp; Any Questions?</vt:lpstr>
      <vt:lpstr>Backup Slides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Bobcats on the Moon</vt:lpstr>
      <vt:lpstr>PowerPoint Presentation</vt:lpstr>
    </vt:vector>
  </TitlesOfParts>
  <Company>Montana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Comparison of Student Learning in an Introductory Logic Circuits Course: Traditional Face-to-Face vs. Fully Online</dc:title>
  <dc:creator>Brock J. LaMeres</dc:creator>
  <cp:lastModifiedBy>Brock LaMeres</cp:lastModifiedBy>
  <cp:revision>2055</cp:revision>
  <dcterms:created xsi:type="dcterms:W3CDTF">2004-02-21T02:56:01Z</dcterms:created>
  <dcterms:modified xsi:type="dcterms:W3CDTF">2025-02-12T00:06:14Z</dcterms:modified>
</cp:coreProperties>
</file>