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2"/>
  </p:notesMasterIdLst>
  <p:handoutMasterIdLst>
    <p:handoutMasterId r:id="rId93"/>
  </p:handoutMasterIdLst>
  <p:sldIdLst>
    <p:sldId id="709" r:id="rId2"/>
    <p:sldId id="754" r:id="rId3"/>
    <p:sldId id="968" r:id="rId4"/>
    <p:sldId id="651" r:id="rId5"/>
    <p:sldId id="958" r:id="rId6"/>
    <p:sldId id="652" r:id="rId7"/>
    <p:sldId id="960" r:id="rId8"/>
    <p:sldId id="961" r:id="rId9"/>
    <p:sldId id="963" r:id="rId10"/>
    <p:sldId id="964" r:id="rId11"/>
    <p:sldId id="965" r:id="rId12"/>
    <p:sldId id="905" r:id="rId13"/>
    <p:sldId id="906" r:id="rId14"/>
    <p:sldId id="908" r:id="rId15"/>
    <p:sldId id="909" r:id="rId16"/>
    <p:sldId id="910" r:id="rId17"/>
    <p:sldId id="769" r:id="rId18"/>
    <p:sldId id="841" r:id="rId19"/>
    <p:sldId id="730" r:id="rId20"/>
    <p:sldId id="736" r:id="rId21"/>
    <p:sldId id="760" r:id="rId22"/>
    <p:sldId id="772" r:id="rId23"/>
    <p:sldId id="842" r:id="rId24"/>
    <p:sldId id="843" r:id="rId25"/>
    <p:sldId id="776" r:id="rId26"/>
    <p:sldId id="912" r:id="rId27"/>
    <p:sldId id="919" r:id="rId28"/>
    <p:sldId id="720" r:id="rId29"/>
    <p:sldId id="796" r:id="rId30"/>
    <p:sldId id="913" r:id="rId31"/>
    <p:sldId id="971" r:id="rId32"/>
    <p:sldId id="852" r:id="rId33"/>
    <p:sldId id="812" r:id="rId34"/>
    <p:sldId id="974" r:id="rId35"/>
    <p:sldId id="975" r:id="rId36"/>
    <p:sldId id="976" r:id="rId37"/>
    <p:sldId id="977" r:id="rId38"/>
    <p:sldId id="978" r:id="rId39"/>
    <p:sldId id="984" r:id="rId40"/>
    <p:sldId id="985" r:id="rId41"/>
    <p:sldId id="986" r:id="rId42"/>
    <p:sldId id="987" r:id="rId43"/>
    <p:sldId id="988" r:id="rId44"/>
    <p:sldId id="989" r:id="rId45"/>
    <p:sldId id="990" r:id="rId46"/>
    <p:sldId id="991" r:id="rId47"/>
    <p:sldId id="992" r:id="rId48"/>
    <p:sldId id="993" r:id="rId49"/>
    <p:sldId id="994" r:id="rId50"/>
    <p:sldId id="995" r:id="rId51"/>
    <p:sldId id="996" r:id="rId52"/>
    <p:sldId id="997" r:id="rId53"/>
    <p:sldId id="998" r:id="rId54"/>
    <p:sldId id="999" r:id="rId55"/>
    <p:sldId id="802" r:id="rId56"/>
    <p:sldId id="828" r:id="rId57"/>
    <p:sldId id="829" r:id="rId58"/>
    <p:sldId id="800" r:id="rId59"/>
    <p:sldId id="830" r:id="rId60"/>
    <p:sldId id="831" r:id="rId61"/>
    <p:sldId id="923" r:id="rId62"/>
    <p:sldId id="924" r:id="rId63"/>
    <p:sldId id="926" r:id="rId64"/>
    <p:sldId id="834" r:id="rId65"/>
    <p:sldId id="838" r:id="rId66"/>
    <p:sldId id="866" r:id="rId67"/>
    <p:sldId id="867" r:id="rId68"/>
    <p:sldId id="920" r:id="rId69"/>
    <p:sldId id="1000" r:id="rId70"/>
    <p:sldId id="943" r:id="rId71"/>
    <p:sldId id="929" r:id="rId72"/>
    <p:sldId id="932" r:id="rId73"/>
    <p:sldId id="933" r:id="rId74"/>
    <p:sldId id="934" r:id="rId75"/>
    <p:sldId id="1001" r:id="rId76"/>
    <p:sldId id="1003" r:id="rId77"/>
    <p:sldId id="928" r:id="rId78"/>
    <p:sldId id="936" r:id="rId79"/>
    <p:sldId id="791" r:id="rId80"/>
    <p:sldId id="717" r:id="rId81"/>
    <p:sldId id="744" r:id="rId82"/>
    <p:sldId id="870" r:id="rId83"/>
    <p:sldId id="846" r:id="rId84"/>
    <p:sldId id="847" r:id="rId85"/>
    <p:sldId id="856" r:id="rId86"/>
    <p:sldId id="855" r:id="rId87"/>
    <p:sldId id="857" r:id="rId88"/>
    <p:sldId id="849" r:id="rId89"/>
    <p:sldId id="859" r:id="rId90"/>
    <p:sldId id="860" r:id="rId91"/>
  </p:sldIdLst>
  <p:sldSz cx="9144000" cy="5143500" type="screen16x9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66"/>
    <a:srgbClr val="FF0000"/>
    <a:srgbClr val="66FF33"/>
    <a:srgbClr val="FFC9C9"/>
    <a:srgbClr val="5858D6"/>
    <a:srgbClr val="FF3F3F"/>
    <a:srgbClr val="FF8181"/>
    <a:srgbClr val="FFCC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54" autoAdjust="0"/>
    <p:restoredTop sz="98934" autoAdjust="0"/>
  </p:normalViewPr>
  <p:slideViewPr>
    <p:cSldViewPr snapToGrid="0">
      <p:cViewPr varScale="1">
        <p:scale>
          <a:sx n="96" d="100"/>
          <a:sy n="96" d="100"/>
        </p:scale>
        <p:origin x="268" y="38"/>
      </p:cViewPr>
      <p:guideLst>
        <p:guide orient="horz" pos="162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2698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cs typeface="Times New Roman" pitchFamily="18" charset="0"/>
              </a:defRPr>
            </a:lvl1pPr>
          </a:lstStyle>
          <a:p>
            <a:pPr>
              <a:defRPr/>
            </a:pPr>
            <a:fld id="{BD087C93-04CB-431B-B921-9479533F005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6315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cs typeface="Times New Roman" pitchFamily="18" charset="0"/>
              </a:defRPr>
            </a:lvl1pPr>
          </a:lstStyle>
          <a:p>
            <a:pPr>
              <a:defRPr/>
            </a:pPr>
            <a:fld id="{938D1779-7EAE-47D2-BB95-5FCCE3AD3C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4968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7"/>
          <p:cNvSpPr>
            <a:spLocks noChangeShapeType="1"/>
          </p:cNvSpPr>
          <p:nvPr userDrawn="1"/>
        </p:nvSpPr>
        <p:spPr bwMode="auto">
          <a:xfrm>
            <a:off x="413658" y="457200"/>
            <a:ext cx="8305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050"/>
          </a:p>
        </p:txBody>
      </p:sp>
      <p:sp>
        <p:nvSpPr>
          <p:cNvPr id="276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1286" y="498363"/>
            <a:ext cx="7772400" cy="524896"/>
          </a:xfrm>
        </p:spPr>
        <p:txBody>
          <a:bodyPr/>
          <a:lstStyle>
            <a:lvl1pPr>
              <a:defRPr sz="1950" b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86114" y="1641021"/>
            <a:ext cx="6400800" cy="1314450"/>
          </a:xfrm>
        </p:spPr>
        <p:txBody>
          <a:bodyPr/>
          <a:lstStyle>
            <a:lvl1pPr marL="0" indent="0" algn="ctr">
              <a:buFontTx/>
              <a:buNone/>
              <a:defRPr sz="135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Line 7"/>
          <p:cNvSpPr>
            <a:spLocks noChangeShapeType="1"/>
          </p:cNvSpPr>
          <p:nvPr userDrawn="1"/>
        </p:nvSpPr>
        <p:spPr bwMode="auto">
          <a:xfrm>
            <a:off x="384630" y="1115786"/>
            <a:ext cx="8305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0" y="-2"/>
            <a:ext cx="9144000" cy="542927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49" y="137188"/>
            <a:ext cx="5493657" cy="290757"/>
          </a:xfrm>
        </p:spPr>
        <p:txBody>
          <a:bodyPr/>
          <a:lstStyle>
            <a:lvl1pPr algn="l">
              <a:defRPr sz="18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87" y="633412"/>
            <a:ext cx="8521605" cy="4176713"/>
          </a:xfrm>
        </p:spPr>
        <p:txBody>
          <a:bodyPr/>
          <a:lstStyle>
            <a:lvl1pPr marL="348854" indent="-348854">
              <a:buNone/>
              <a:defRPr sz="1500" b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  <a:lvl2pPr marL="511969" indent="-163116">
              <a:buFont typeface="Arial" pitchFamily="34" charset="0"/>
              <a:buChar char="•"/>
              <a:defRPr sz="1200" b="0">
                <a:latin typeface="Arial" pitchFamily="34" charset="0"/>
                <a:cs typeface="Arial" pitchFamily="34" charset="0"/>
              </a:defRPr>
            </a:lvl2pPr>
            <a:lvl3pPr marL="685800" indent="-163116">
              <a:buFontTx/>
              <a:buNone/>
              <a:defRPr sz="1200" i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3pPr>
            <a:lvl4pPr marL="862013" indent="-171450">
              <a:buFont typeface="Courier New" pitchFamily="49" charset="0"/>
              <a:buChar char="o"/>
              <a:defRPr sz="1050" baseline="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4pPr>
            <a:lvl5pPr marL="1195388" indent="-171450" defTabSz="772716">
              <a:tabLst>
                <a:tab pos="1066800" algn="l"/>
              </a:tabLs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-Third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Line 7"/>
          <p:cNvSpPr>
            <a:spLocks noChangeShapeType="1"/>
          </p:cNvSpPr>
          <p:nvPr userDrawn="1"/>
        </p:nvSpPr>
        <p:spPr bwMode="auto">
          <a:xfrm>
            <a:off x="0" y="4878841"/>
            <a:ext cx="91440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050"/>
          </a:p>
        </p:txBody>
      </p:sp>
      <p:sp>
        <p:nvSpPr>
          <p:cNvPr id="9" name="TextBox 8"/>
          <p:cNvSpPr txBox="1"/>
          <p:nvPr userDrawn="1"/>
        </p:nvSpPr>
        <p:spPr>
          <a:xfrm>
            <a:off x="1542477" y="4874081"/>
            <a:ext cx="61144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Radiation Effects on Computers</a:t>
            </a:r>
          </a:p>
        </p:txBody>
      </p:sp>
      <p:pic>
        <p:nvPicPr>
          <p:cNvPr id="4" name="Picture 2" descr="C:\Users\k91h784\Desktop\header_logo.png">
            <a:extLst>
              <a:ext uri="{FF2B5EF4-FFF2-40B4-BE49-F238E27FC236}">
                <a16:creationId xmlns:a16="http://schemas.microsoft.com/office/drawing/2014/main" id="{FCEBD11E-C1CD-7D05-EF99-C3BE60499E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4" y="4874081"/>
            <a:ext cx="381153" cy="28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8DB1B4-BE3A-6E7F-8D76-20D6469AD2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8" r="45679"/>
          <a:stretch/>
        </p:blipFill>
        <p:spPr>
          <a:xfrm>
            <a:off x="6963173" y="-8103"/>
            <a:ext cx="2068083" cy="641516"/>
          </a:xfrm>
          <a:prstGeom prst="rect">
            <a:avLst/>
          </a:prstGeom>
        </p:spPr>
      </p:pic>
      <p:pic>
        <p:nvPicPr>
          <p:cNvPr id="6" name="Picture 2" descr="C:\Users\k91h784\Desktop\header_logo.png">
            <a:extLst>
              <a:ext uri="{FF2B5EF4-FFF2-40B4-BE49-F238E27FC236}">
                <a16:creationId xmlns:a16="http://schemas.microsoft.com/office/drawing/2014/main" id="{AC9BDF0C-F2DA-8F6A-84DB-00AC76A619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85213" y="4874081"/>
            <a:ext cx="359567" cy="27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5750"/>
            <a:ext cx="77724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00100"/>
            <a:ext cx="7772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7.jpeg"/><Relationship Id="rId7" Type="http://schemas.openxmlformats.org/officeDocument/2006/relationships/image" Target="../media/image71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9.png"/><Relationship Id="rId10" Type="http://schemas.openxmlformats.org/officeDocument/2006/relationships/image" Target="../media/image82.jpeg"/><Relationship Id="rId4" Type="http://schemas.openxmlformats.org/officeDocument/2006/relationships/image" Target="../media/image78.jpeg"/><Relationship Id="rId9" Type="http://schemas.openxmlformats.org/officeDocument/2006/relationships/image" Target="../media/image8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89.jpeg"/><Relationship Id="rId3" Type="http://schemas.openxmlformats.org/officeDocument/2006/relationships/image" Target="../media/image83.jpeg"/><Relationship Id="rId7" Type="http://schemas.openxmlformats.org/officeDocument/2006/relationships/image" Target="../media/image79.png"/><Relationship Id="rId12" Type="http://schemas.openxmlformats.org/officeDocument/2006/relationships/image" Target="../media/image88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11" Type="http://schemas.openxmlformats.org/officeDocument/2006/relationships/image" Target="../media/image87.jpeg"/><Relationship Id="rId5" Type="http://schemas.openxmlformats.org/officeDocument/2006/relationships/image" Target="../media/image78.jpeg"/><Relationship Id="rId10" Type="http://schemas.openxmlformats.org/officeDocument/2006/relationships/image" Target="../media/image86.jpeg"/><Relationship Id="rId4" Type="http://schemas.openxmlformats.org/officeDocument/2006/relationships/image" Target="../media/image77.jpeg"/><Relationship Id="rId9" Type="http://schemas.openxmlformats.org/officeDocument/2006/relationships/image" Target="../media/image85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13" Type="http://schemas.openxmlformats.org/officeDocument/2006/relationships/image" Target="../media/image94.jpeg"/><Relationship Id="rId3" Type="http://schemas.openxmlformats.org/officeDocument/2006/relationships/image" Target="../media/image73.jpeg"/><Relationship Id="rId7" Type="http://schemas.openxmlformats.org/officeDocument/2006/relationships/image" Target="../media/image91.jpeg"/><Relationship Id="rId12" Type="http://schemas.openxmlformats.org/officeDocument/2006/relationships/image" Target="../media/image93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11" Type="http://schemas.openxmlformats.org/officeDocument/2006/relationships/image" Target="../media/image92.png"/><Relationship Id="rId5" Type="http://schemas.openxmlformats.org/officeDocument/2006/relationships/image" Target="../media/image77.jpeg"/><Relationship Id="rId10" Type="http://schemas.openxmlformats.org/officeDocument/2006/relationships/image" Target="../media/image74.png"/><Relationship Id="rId4" Type="http://schemas.openxmlformats.org/officeDocument/2006/relationships/image" Target="../media/image83.jpeg"/><Relationship Id="rId9" Type="http://schemas.openxmlformats.org/officeDocument/2006/relationships/image" Target="../media/image79.png"/><Relationship Id="rId14" Type="http://schemas.openxmlformats.org/officeDocument/2006/relationships/image" Target="../media/image9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13" Type="http://schemas.openxmlformats.org/officeDocument/2006/relationships/image" Target="../media/image100.png"/><Relationship Id="rId3" Type="http://schemas.openxmlformats.org/officeDocument/2006/relationships/image" Target="../media/image83.jpeg"/><Relationship Id="rId7" Type="http://schemas.openxmlformats.org/officeDocument/2006/relationships/image" Target="../media/image84.jpeg"/><Relationship Id="rId12" Type="http://schemas.openxmlformats.org/officeDocument/2006/relationships/image" Target="../media/image99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jpeg"/><Relationship Id="rId11" Type="http://schemas.openxmlformats.org/officeDocument/2006/relationships/image" Target="../media/image98.jpeg"/><Relationship Id="rId5" Type="http://schemas.openxmlformats.org/officeDocument/2006/relationships/image" Target="../media/image78.jpeg"/><Relationship Id="rId10" Type="http://schemas.openxmlformats.org/officeDocument/2006/relationships/image" Target="../media/image74.png"/><Relationship Id="rId4" Type="http://schemas.openxmlformats.org/officeDocument/2006/relationships/image" Target="../media/image77.jpeg"/><Relationship Id="rId9" Type="http://schemas.openxmlformats.org/officeDocument/2006/relationships/image" Target="../media/image7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jpeg"/><Relationship Id="rId4" Type="http://schemas.openxmlformats.org/officeDocument/2006/relationships/image" Target="../media/image143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0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161.png"/><Relationship Id="rId7" Type="http://schemas.openxmlformats.org/officeDocument/2006/relationships/image" Target="../media/image165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jpe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jpeg"/><Relationship Id="rId3" Type="http://schemas.openxmlformats.org/officeDocument/2006/relationships/image" Target="../media/image168.jpeg"/><Relationship Id="rId7" Type="http://schemas.openxmlformats.org/officeDocument/2006/relationships/image" Target="../media/image172.jpe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jpeg"/><Relationship Id="rId11" Type="http://schemas.openxmlformats.org/officeDocument/2006/relationships/image" Target="../media/image176.jpeg"/><Relationship Id="rId5" Type="http://schemas.openxmlformats.org/officeDocument/2006/relationships/image" Target="../media/image170.jpeg"/><Relationship Id="rId10" Type="http://schemas.openxmlformats.org/officeDocument/2006/relationships/image" Target="../media/image175.jpeg"/><Relationship Id="rId4" Type="http://schemas.openxmlformats.org/officeDocument/2006/relationships/image" Target="../media/image169.jpeg"/><Relationship Id="rId9" Type="http://schemas.openxmlformats.org/officeDocument/2006/relationships/image" Target="../media/image174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gif"/><Relationship Id="rId3" Type="http://schemas.openxmlformats.org/officeDocument/2006/relationships/image" Target="../media/image178.jpeg"/><Relationship Id="rId7" Type="http://schemas.openxmlformats.org/officeDocument/2006/relationships/image" Target="../media/image136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jpeg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465" y="363772"/>
            <a:ext cx="5829300" cy="811613"/>
          </a:xfrm>
        </p:spPr>
        <p:txBody>
          <a:bodyPr/>
          <a:lstStyle/>
          <a:p>
            <a:r>
              <a:rPr lang="en-US" sz="2400" dirty="0"/>
              <a:t>Radiation Effects on Computers</a:t>
            </a:r>
            <a:br>
              <a:rPr lang="en-US" sz="1800" dirty="0"/>
            </a:br>
            <a:r>
              <a:rPr lang="en-US" sz="1200" i="1" dirty="0"/>
              <a:t>The Story of </a:t>
            </a:r>
            <a:r>
              <a:rPr lang="en-US" sz="1200" i="1" dirty="0" err="1"/>
              <a:t>MSU’s</a:t>
            </a:r>
            <a:r>
              <a:rPr lang="en-US" sz="1200" i="1" dirty="0"/>
              <a:t> Moon Computer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4114" y="1258295"/>
            <a:ext cx="3276600" cy="762226"/>
          </a:xfrm>
        </p:spPr>
        <p:txBody>
          <a:bodyPr/>
          <a:lstStyle/>
          <a:p>
            <a:r>
              <a:rPr lang="en-US" dirty="0"/>
              <a:t> </a:t>
            </a:r>
            <a:endParaRPr lang="en-US" b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9F59555-503D-4488-B268-3AD96CA80F54}"/>
              </a:ext>
            </a:extLst>
          </p:cNvPr>
          <p:cNvSpPr txBox="1">
            <a:spLocks/>
          </p:cNvSpPr>
          <p:nvPr/>
        </p:nvSpPr>
        <p:spPr bwMode="auto">
          <a:xfrm>
            <a:off x="2316662" y="1148503"/>
            <a:ext cx="4351503" cy="102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650" kern="0" dirty="0"/>
              <a:t>Dr. Brock J. LaMeres</a:t>
            </a:r>
            <a:br>
              <a:rPr lang="en-US" sz="1500" kern="0" dirty="0"/>
            </a:br>
            <a:br>
              <a:rPr lang="en-US" sz="450" kern="0" dirty="0"/>
            </a:br>
            <a:r>
              <a:rPr lang="en-US" sz="1200" b="0" kern="0" dirty="0"/>
              <a:t>Professor, Electrical &amp; Computer Engineering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46D17AD-3244-46B4-4531-F7EC7A1F7E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09"/>
          <a:stretch/>
        </p:blipFill>
        <p:spPr>
          <a:xfrm>
            <a:off x="7374389" y="263954"/>
            <a:ext cx="1610438" cy="112554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4B721F0-21BC-F878-6E63-EAF89E8A5B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"/>
          <a:stretch/>
        </p:blipFill>
        <p:spPr bwMode="auto">
          <a:xfrm>
            <a:off x="0" y="1731420"/>
            <a:ext cx="9144000" cy="341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9DA4E62-32A0-CB2D-C49A-C3DFF85107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4" t="3370" r="47757" b="91589"/>
          <a:stretch/>
        </p:blipFill>
        <p:spPr bwMode="auto">
          <a:xfrm>
            <a:off x="4447966" y="1783262"/>
            <a:ext cx="369052" cy="35537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17C0D5E3-2958-AE0D-8C8F-57834D91E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09"/>
          <a:stretch/>
        </p:blipFill>
        <p:spPr>
          <a:xfrm>
            <a:off x="91695" y="270304"/>
            <a:ext cx="1610438" cy="112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4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Talk</a:t>
            </a:r>
          </a:p>
        </p:txBody>
      </p:sp>
      <p:pic>
        <p:nvPicPr>
          <p:cNvPr id="6" name="Picture 5" descr="A rocket launching at night&#10;&#10;AI-generated content may be incorrect.">
            <a:extLst>
              <a:ext uri="{FF2B5EF4-FFF2-40B4-BE49-F238E27FC236}">
                <a16:creationId xmlns:a16="http://schemas.microsoft.com/office/drawing/2014/main" id="{042D0862-16BA-24F6-3980-3AF7322665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8999"/>
          <a:stretch>
            <a:fillRect/>
          </a:stretch>
        </p:blipFill>
        <p:spPr>
          <a:xfrm>
            <a:off x="-925" y="538008"/>
            <a:ext cx="9144000" cy="43303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49" y="1126067"/>
            <a:ext cx="6645955" cy="3259665"/>
          </a:xfrm>
        </p:spPr>
        <p:txBody>
          <a:bodyPr/>
          <a:lstStyle/>
          <a:p>
            <a:pPr>
              <a:buAutoNum type="arabicParenR"/>
            </a:pPr>
            <a:r>
              <a:rPr lang="en-US" dirty="0">
                <a:solidFill>
                  <a:schemeClr val="bg1"/>
                </a:solidFill>
              </a:rPr>
              <a:t>My Computer Research</a:t>
            </a:r>
          </a:p>
          <a:p>
            <a:pPr>
              <a:buAutoNum type="arabicParenR"/>
            </a:pPr>
            <a:r>
              <a:rPr lang="en-US" dirty="0">
                <a:solidFill>
                  <a:schemeClr val="bg1"/>
                </a:solidFill>
              </a:rPr>
              <a:t>How it Led to Working for NASA</a:t>
            </a:r>
          </a:p>
          <a:p>
            <a:pPr>
              <a:buAutoNum type="arabicParenR"/>
            </a:pPr>
            <a:r>
              <a:rPr lang="en-US" dirty="0">
                <a:solidFill>
                  <a:schemeClr val="bg1"/>
                </a:solidFill>
              </a:rPr>
              <a:t>Flight Testing Leading to the Moon</a:t>
            </a:r>
          </a:p>
          <a:p>
            <a:pPr>
              <a:buAutoNum type="arabicParenR"/>
            </a:pPr>
            <a:r>
              <a:rPr lang="en-US" dirty="0">
                <a:solidFill>
                  <a:schemeClr val="bg1"/>
                </a:solidFill>
              </a:rPr>
              <a:t>The Moon Mission on </a:t>
            </a:r>
            <a:r>
              <a:rPr lang="en-US" dirty="0" err="1">
                <a:solidFill>
                  <a:schemeClr val="bg1"/>
                </a:solidFill>
              </a:rPr>
              <a:t>BGM1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4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FFA34-5DC0-8D46-D00C-48A86C983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D905BD75-924A-2FAE-48EF-5DBD8B0E3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032" y="2481661"/>
            <a:ext cx="2306486" cy="230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Image result for aeroplane">
            <a:extLst>
              <a:ext uri="{FF2B5EF4-FFF2-40B4-BE49-F238E27FC236}">
                <a16:creationId xmlns:a16="http://schemas.microsoft.com/office/drawing/2014/main" id="{CF7747F0-5B6B-0ACD-C2BC-3628A3409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826" y="3688339"/>
            <a:ext cx="1313324" cy="74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BC6BF7-E1BE-41D5-CD1D-006369766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94C3B-09F3-B74C-1B84-EE1FFAEC1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you imagine life without a computer?</a:t>
            </a:r>
          </a:p>
          <a:p>
            <a:pPr lvl="1"/>
            <a:r>
              <a:rPr lang="en-US" dirty="0"/>
              <a:t>What images do you conjure when someone says “computer”?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There were ~</a:t>
            </a:r>
            <a:r>
              <a:rPr lang="en-US" dirty="0" err="1"/>
              <a:t>250M</a:t>
            </a:r>
            <a:r>
              <a:rPr lang="en-US" dirty="0"/>
              <a:t> personal computers sold in 2024.</a:t>
            </a:r>
          </a:p>
          <a:p>
            <a:pPr lvl="1"/>
            <a:r>
              <a:rPr lang="en-US" dirty="0"/>
              <a:t>There were ~</a:t>
            </a:r>
            <a:r>
              <a:rPr lang="en-US" dirty="0" err="1"/>
              <a:t>1.2B</a:t>
            </a:r>
            <a:r>
              <a:rPr lang="en-US" dirty="0"/>
              <a:t> smart phones sold in 2018 </a:t>
            </a:r>
            <a:r>
              <a:rPr lang="en-US" sz="600" dirty="0"/>
              <a:t>(</a:t>
            </a:r>
            <a:r>
              <a:rPr lang="en-US" sz="600" dirty="0" err="1"/>
              <a:t>850M</a:t>
            </a:r>
            <a:r>
              <a:rPr lang="en-US" sz="600" dirty="0"/>
              <a:t> Android, </a:t>
            </a:r>
            <a:r>
              <a:rPr lang="en-US" sz="600" dirty="0" err="1"/>
              <a:t>350M</a:t>
            </a:r>
            <a:r>
              <a:rPr lang="en-US" sz="600" dirty="0"/>
              <a:t> iPhone)</a:t>
            </a:r>
            <a:br>
              <a:rPr lang="en-US" dirty="0"/>
            </a:br>
            <a:endParaRPr lang="en-US" sz="450" dirty="0"/>
          </a:p>
          <a:p>
            <a:r>
              <a:rPr lang="en-US" dirty="0"/>
              <a:t>But what about these things?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There were </a:t>
            </a:r>
            <a:r>
              <a:rPr lang="en-US" b="1" dirty="0" err="1">
                <a:solidFill>
                  <a:srgbClr val="C00000"/>
                </a:solidFill>
                <a:highlight>
                  <a:srgbClr val="FFFF00"/>
                </a:highlight>
              </a:rPr>
              <a:t>25B</a:t>
            </a:r>
            <a:r>
              <a:rPr lang="en-US" b="1" dirty="0">
                <a:solidFill>
                  <a:srgbClr val="C00000"/>
                </a:solidFill>
              </a:rPr>
              <a:t> embedded computers sold in 2024.</a:t>
            </a:r>
          </a:p>
        </p:txBody>
      </p:sp>
      <p:pic>
        <p:nvPicPr>
          <p:cNvPr id="2050" name="Picture 2" descr="Image result for server farm">
            <a:extLst>
              <a:ext uri="{FF2B5EF4-FFF2-40B4-BE49-F238E27FC236}">
                <a16:creationId xmlns:a16="http://schemas.microsoft.com/office/drawing/2014/main" id="{221478BE-3EDE-FA23-4D6C-C90973E32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843" y="1160147"/>
            <a:ext cx="1322029" cy="99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result for laptops">
            <a:extLst>
              <a:ext uri="{FF2B5EF4-FFF2-40B4-BE49-F238E27FC236}">
                <a16:creationId xmlns:a16="http://schemas.microsoft.com/office/drawing/2014/main" id="{37DEEFAF-EFEA-C0F4-0387-93BB049DC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965" y="1181771"/>
            <a:ext cx="1206294" cy="85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lated image">
            <a:extLst>
              <a:ext uri="{FF2B5EF4-FFF2-40B4-BE49-F238E27FC236}">
                <a16:creationId xmlns:a16="http://schemas.microsoft.com/office/drawing/2014/main" id="{371F982C-24AA-0B3E-D2B9-48F4C6572E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9"/>
          <a:stretch/>
        </p:blipFill>
        <p:spPr bwMode="auto">
          <a:xfrm>
            <a:off x="3517244" y="1118791"/>
            <a:ext cx="1511715" cy="99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A44DDE02-4B46-135B-D482-A055CC6BA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4"/>
          <a:stretch/>
        </p:blipFill>
        <p:spPr bwMode="auto">
          <a:xfrm rot="5400000">
            <a:off x="4945603" y="1357533"/>
            <a:ext cx="1133191" cy="70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LG 32LV560H LV560H Series - 32&quot; Class (31.5&quot; viewable) Pro:Idiom LED TV">
            <a:extLst>
              <a:ext uri="{FF2B5EF4-FFF2-40B4-BE49-F238E27FC236}">
                <a16:creationId xmlns:a16="http://schemas.microsoft.com/office/drawing/2014/main" id="{48CC0627-2AEB-EB54-7B99-315D6D8D5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106" y="3014315"/>
            <a:ext cx="1033853" cy="74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printer">
            <a:extLst>
              <a:ext uri="{FF2B5EF4-FFF2-40B4-BE49-F238E27FC236}">
                <a16:creationId xmlns:a16="http://schemas.microsoft.com/office/drawing/2014/main" id="{A901F279-E50B-AF33-49DB-B4BB9969C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39" y="3104594"/>
            <a:ext cx="1033853" cy="74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 result for car">
            <a:extLst>
              <a:ext uri="{FF2B5EF4-FFF2-40B4-BE49-F238E27FC236}">
                <a16:creationId xmlns:a16="http://schemas.microsoft.com/office/drawing/2014/main" id="{DB7772EF-4279-8120-17A9-3A5A452D8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16" y="3108806"/>
            <a:ext cx="1154352" cy="64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6161BD-5515-D74C-8D53-726C9549959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6274" y="3894286"/>
            <a:ext cx="953240" cy="4737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A86E70-83F8-E1F5-5173-CD6C440CD3E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85049" y="3801498"/>
            <a:ext cx="618752" cy="56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55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Existing Computers Work Well.  What’s the Problem?</a:t>
            </a:r>
            <a:endParaRPr lang="en-US" i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046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Existing Computers Work Well.  What’s the Problem?</a:t>
            </a:r>
            <a:endParaRPr lang="en-US" i="1" dirty="0"/>
          </a:p>
          <a:p>
            <a:pPr lvl="1"/>
            <a:r>
              <a:rPr lang="en-US" dirty="0"/>
              <a:t>Our existing computers have benefited from 50+ years of Moore’s Law.</a:t>
            </a:r>
          </a:p>
          <a:p>
            <a:pPr lvl="1"/>
            <a:r>
              <a:rPr lang="en-US" dirty="0"/>
              <a:t>In the 1960’s, Gordon Moore predicted that the number of transistors on a chip would double every ~24 months.</a:t>
            </a:r>
          </a:p>
          <a:p>
            <a:pPr lvl="1"/>
            <a:endParaRPr lang="en-US" dirty="0"/>
          </a:p>
        </p:txBody>
      </p:sp>
      <p:pic>
        <p:nvPicPr>
          <p:cNvPr id="6" name="Picture 4" descr="http://s.hswstatic.com/gif/moores-law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387" y="2192249"/>
            <a:ext cx="10096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737" y="1904812"/>
            <a:ext cx="3019117" cy="252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67387" y="3740876"/>
            <a:ext cx="9393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Gordon Moore, co-founder of Intel, holding a vacuum tube.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6766" y="1688829"/>
            <a:ext cx="2217260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1959 - 1965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5359" y="1713828"/>
            <a:ext cx="2217260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1971* - 2011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40341" y="4433514"/>
            <a:ext cx="252178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 First microprocessor introduced in 1971, </a:t>
            </a:r>
          </a:p>
          <a:p>
            <a:pPr algn="ctr"/>
            <a:r>
              <a:rPr lang="en-US" sz="7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Intel 4004 with 2300 transistors.</a:t>
            </a:r>
          </a:p>
        </p:txBody>
      </p:sp>
      <p:pic>
        <p:nvPicPr>
          <p:cNvPr id="18434" name="Picture 2" descr="http://upload.wikimedia.org/wikipedia/commons/thumb/0/00/Transistor_Count_and_Moore%27s_Law_-_2011.svg/350px-Transistor_Count_and_Moore%27s_Law_-_2011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854" y="2079413"/>
            <a:ext cx="2536271" cy="22826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664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825" y="635267"/>
            <a:ext cx="7435695" cy="3023723"/>
          </a:xfrm>
        </p:spPr>
        <p:txBody>
          <a:bodyPr/>
          <a:lstStyle/>
          <a:p>
            <a:r>
              <a:rPr lang="en-US" dirty="0"/>
              <a:t>Why is Moore’s Law so Cool?</a:t>
            </a:r>
            <a:endParaRPr lang="en-US" i="1" dirty="0"/>
          </a:p>
          <a:p>
            <a:pPr lvl="1"/>
            <a:r>
              <a:rPr lang="en-US" dirty="0"/>
              <a:t>It gives us </a:t>
            </a:r>
            <a:r>
              <a:rPr lang="en-US" dirty="0">
                <a:solidFill>
                  <a:srgbClr val="C00000"/>
                </a:solidFill>
              </a:rPr>
              <a:t>smaller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faster</a:t>
            </a:r>
            <a:r>
              <a:rPr lang="en-US" dirty="0"/>
              <a:t>, and </a:t>
            </a:r>
            <a:r>
              <a:rPr lang="en-US" dirty="0">
                <a:solidFill>
                  <a:srgbClr val="C00000"/>
                </a:solidFill>
              </a:rPr>
              <a:t>less power</a:t>
            </a:r>
            <a:r>
              <a:rPr lang="en-US" dirty="0"/>
              <a:t>.</a:t>
            </a:r>
          </a:p>
        </p:txBody>
      </p:sp>
      <p:pic>
        <p:nvPicPr>
          <p:cNvPr id="19458" name="Picture 2" descr="http://s.hswstatic.com/gif/moores-law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15"/>
          <a:stretch/>
        </p:blipFill>
        <p:spPr bwMode="auto">
          <a:xfrm>
            <a:off x="1442087" y="1558229"/>
            <a:ext cx="1230753" cy="11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60937" y="2849201"/>
            <a:ext cx="1495901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 of the First Transistor</a:t>
            </a:r>
          </a:p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AP Photo Paul Sakuma)</a:t>
            </a:r>
          </a:p>
        </p:txBody>
      </p:sp>
      <p:pic>
        <p:nvPicPr>
          <p:cNvPr id="2052" name="Picture 4" descr="http://newsroom.intel.com/servlet/JiveServlet/showImage/38-5572-2662/XeonPhiDie_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7" r="7650"/>
          <a:stretch/>
        </p:blipFill>
        <p:spPr bwMode="auto">
          <a:xfrm>
            <a:off x="4426593" y="2012643"/>
            <a:ext cx="1801016" cy="146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80466" y="3428157"/>
            <a:ext cx="155566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 Xeon Phi, 22nm</a:t>
            </a:r>
          </a:p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newsroom.intel.com)</a:t>
            </a:r>
          </a:p>
        </p:txBody>
      </p:sp>
      <p:pic>
        <p:nvPicPr>
          <p:cNvPr id="2054" name="Picture 6" descr="http://www.cedmagic.com/history/intel-4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291" y="1823951"/>
            <a:ext cx="1494074" cy="108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56838" y="2953478"/>
            <a:ext cx="156407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 4004, 10um</a:t>
            </a:r>
          </a:p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newsroom.intel.com)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0937" y="1273372"/>
            <a:ext cx="159305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1947 (1 transistor)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69510" y="1548248"/>
            <a:ext cx="175015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1971 (2300 transistors)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62532" y="1822206"/>
            <a:ext cx="172914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 (5B transistors)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9B04F5-88FD-44E8-84D9-7FD045D6DEC3}"/>
              </a:ext>
            </a:extLst>
          </p:cNvPr>
          <p:cNvSpPr txBox="1"/>
          <p:nvPr/>
        </p:nvSpPr>
        <p:spPr>
          <a:xfrm>
            <a:off x="6239609" y="2132709"/>
            <a:ext cx="172914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(208B transistors)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387D3F-231C-42E3-8A9E-3D83BE42E29C}"/>
              </a:ext>
            </a:extLst>
          </p:cNvPr>
          <p:cNvSpPr txBox="1"/>
          <p:nvPr/>
        </p:nvSpPr>
        <p:spPr>
          <a:xfrm>
            <a:off x="6237226" y="4515339"/>
            <a:ext cx="155566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NVIDIA Blackwell GPU</a:t>
            </a:r>
          </a:p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invidia.com)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A05680-6401-3954-705A-08E87FD8B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934" y="2375081"/>
            <a:ext cx="1502462" cy="197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29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7469" y="2260126"/>
            <a:ext cx="1858928" cy="1038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35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</a:p>
          <a:p>
            <a:pPr algn="l"/>
            <a:endParaRPr lang="en-US" sz="135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35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Clock Frequency</a:t>
            </a:r>
          </a:p>
          <a:p>
            <a:pPr algn="l"/>
            <a:endParaRPr lang="en-US" sz="135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4850606" y="2743200"/>
            <a:ext cx="328656" cy="32315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4800578" y="3180654"/>
            <a:ext cx="378684" cy="12263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4825592" y="3486150"/>
            <a:ext cx="353670" cy="21431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2050" name="Picture 2" descr="Another limiter on processor design was the ceiling on CMOS clock rates, as shown below.">
            <a:extLst>
              <a:ext uri="{FF2B5EF4-FFF2-40B4-BE49-F238E27FC236}">
                <a16:creationId xmlns:a16="http://schemas.microsoft.com/office/drawing/2014/main" id="{56A72047-E7B5-F1AC-7CD8-F731B4097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35" y="1270891"/>
            <a:ext cx="6011665" cy="338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D1F63D-B8E7-2984-2A64-5E01D671F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87" y="633412"/>
            <a:ext cx="6722513" cy="4176713"/>
          </a:xfrm>
        </p:spPr>
        <p:txBody>
          <a:bodyPr/>
          <a:lstStyle/>
          <a:p>
            <a:r>
              <a:rPr lang="en-US" dirty="0"/>
              <a:t>When Will Moore’s Law End?</a:t>
            </a:r>
            <a:endParaRPr lang="en-US" i="1" dirty="0"/>
          </a:p>
          <a:p>
            <a:pPr lvl="1"/>
            <a:r>
              <a:rPr lang="en-US" dirty="0"/>
              <a:t>All exponentials do?</a:t>
            </a:r>
          </a:p>
          <a:p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5E5C439-9150-FE3E-0444-3C5C95B61731}"/>
              </a:ext>
            </a:extLst>
          </p:cNvPr>
          <p:cNvCxnSpPr>
            <a:cxnSpLocks/>
          </p:cNvCxnSpPr>
          <p:nvPr/>
        </p:nvCxnSpPr>
        <p:spPr bwMode="auto">
          <a:xfrm flipH="1">
            <a:off x="5981882" y="2356314"/>
            <a:ext cx="871451" cy="0"/>
          </a:xfrm>
          <a:prstGeom prst="straightConnector1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6D88FF7-165B-88D7-E914-C4D713C35C36}"/>
              </a:ext>
            </a:extLst>
          </p:cNvPr>
          <p:cNvCxnSpPr>
            <a:cxnSpLocks/>
          </p:cNvCxnSpPr>
          <p:nvPr/>
        </p:nvCxnSpPr>
        <p:spPr bwMode="auto">
          <a:xfrm flipH="1">
            <a:off x="5981882" y="2796580"/>
            <a:ext cx="871451" cy="0"/>
          </a:xfrm>
          <a:prstGeom prst="straightConnector1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C5930D2-AE17-8DE2-C514-B258CF3D8679}"/>
              </a:ext>
            </a:extLst>
          </p:cNvPr>
          <p:cNvCxnSpPr>
            <a:cxnSpLocks/>
          </p:cNvCxnSpPr>
          <p:nvPr/>
        </p:nvCxnSpPr>
        <p:spPr bwMode="auto">
          <a:xfrm flipH="1">
            <a:off x="5981882" y="3180654"/>
            <a:ext cx="871451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623440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EA28566-ED9E-4BF8-94CC-A90F41487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67" y="1031557"/>
            <a:ext cx="6881515" cy="3731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k91h784\Desktop\header_logo.png">
            <a:extLst>
              <a:ext uri="{FF2B5EF4-FFF2-40B4-BE49-F238E27FC236}">
                <a16:creationId xmlns:a16="http://schemas.microsoft.com/office/drawing/2014/main" id="{A55DEA50-FEF4-415A-9CF4-A9FC75F5C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222" y="1812596"/>
            <a:ext cx="400050" cy="30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F6A39C-3959-4B9D-8465-0F1DC5B2033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337247" y="2161174"/>
            <a:ext cx="169952" cy="353854"/>
          </a:xfrm>
          <a:prstGeom prst="straightConnector1">
            <a:avLst/>
          </a:prstGeom>
          <a:noFill/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323561F-9B7F-46FA-BBD3-C72DF40BF076}"/>
              </a:ext>
            </a:extLst>
          </p:cNvPr>
          <p:cNvSpPr txBox="1"/>
          <p:nvPr/>
        </p:nvSpPr>
        <p:spPr>
          <a:xfrm>
            <a:off x="7310536" y="2619639"/>
            <a:ext cx="5919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E0060E-8604-B6A2-8020-0BEB08A5A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Moore’s Law Wasn’t the First Exponential, and Won’t be the Last…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657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50144"/>
            <a:ext cx="6645955" cy="4229159"/>
          </a:xfrm>
        </p:spPr>
        <p:txBody>
          <a:bodyPr/>
          <a:lstStyle/>
          <a:p>
            <a:pPr marL="5954" indent="-5954"/>
            <a:r>
              <a:rPr lang="en-US" dirty="0"/>
              <a:t>Today’s Computers are Based on a General-Purpose Processor</a:t>
            </a:r>
          </a:p>
          <a:p>
            <a:pPr lvl="1"/>
            <a:r>
              <a:rPr lang="en-US" dirty="0"/>
              <a:t>The GP CPU is designed to do many things. </a:t>
            </a:r>
          </a:p>
          <a:p>
            <a:pPr lvl="1"/>
            <a:r>
              <a:rPr lang="en-US" dirty="0"/>
              <a:t>This is the </a:t>
            </a:r>
            <a:r>
              <a:rPr lang="en-US" i="1" dirty="0"/>
              <a:t>“Jack of All Trades, Master of None”</a:t>
            </a:r>
            <a:r>
              <a:rPr lang="en-US" dirty="0"/>
              <a:t> approach.</a:t>
            </a:r>
            <a:br>
              <a:rPr lang="en-US" dirty="0"/>
            </a:br>
            <a:endParaRPr lang="en-US" dirty="0"/>
          </a:p>
        </p:txBody>
      </p:sp>
      <p:pic>
        <p:nvPicPr>
          <p:cNvPr id="16386" name="Picture 2" descr="C:\Users\k91h784\Dropbox\02_Research\007_Invited_Talks\018_COE_Seminar_Reconfig_Computing_Sept_2014\figures\Animated_GP_Model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898" y="2691964"/>
            <a:ext cx="2036684" cy="203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k91h784\Dropbox\02_Research\007_Invited_Talks\018_COE_Seminar_Reconfig_Computing_Sept_2014\figures\Animated_RC_Model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354" y="3216101"/>
            <a:ext cx="1002506" cy="64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http://static.bootic.com/_pictures/1595239/intel-core-i7-2617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971" y="1732191"/>
            <a:ext cx="973217" cy="83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http://editerupload.eepw.com.cn/200809/ce6c3565c4f270867d9f0d1ee02fb0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844" y="1702371"/>
            <a:ext cx="1169194" cy="89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endCxn id="19" idx="2"/>
          </p:cNvCxnSpPr>
          <p:nvPr/>
        </p:nvCxnSpPr>
        <p:spPr bwMode="auto">
          <a:xfrm flipV="1">
            <a:off x="2553397" y="2286997"/>
            <a:ext cx="688250" cy="40496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13" name="Straight Arrow Connector 12"/>
          <p:cNvCxnSpPr>
            <a:endCxn id="19" idx="2"/>
          </p:cNvCxnSpPr>
          <p:nvPr/>
        </p:nvCxnSpPr>
        <p:spPr bwMode="auto">
          <a:xfrm flipH="1" flipV="1">
            <a:off x="3241647" y="2286998"/>
            <a:ext cx="906491" cy="404967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12" name="Rectangle 11"/>
          <p:cNvSpPr/>
          <p:nvPr/>
        </p:nvSpPr>
        <p:spPr bwMode="auto">
          <a:xfrm>
            <a:off x="2236945" y="2691964"/>
            <a:ext cx="2032636" cy="2036684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9" name="Rectangle 18"/>
          <p:cNvSpPr/>
          <p:nvPr/>
        </p:nvSpPr>
        <p:spPr bwMode="auto">
          <a:xfrm rot="889645">
            <a:off x="3217474" y="2213274"/>
            <a:ext cx="67532" cy="7497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25" name="Rectangle 24"/>
          <p:cNvSpPr/>
          <p:nvPr/>
        </p:nvSpPr>
        <p:spPr bwMode="auto">
          <a:xfrm>
            <a:off x="5497354" y="3216101"/>
            <a:ext cx="1002507" cy="646194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26" name="Rectangle 25"/>
          <p:cNvSpPr/>
          <p:nvPr/>
        </p:nvSpPr>
        <p:spPr bwMode="auto">
          <a:xfrm rot="19674640">
            <a:off x="5876735" y="2193670"/>
            <a:ext cx="67532" cy="7497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cxnSp>
        <p:nvCxnSpPr>
          <p:cNvPr id="31" name="Straight Arrow Connector 30"/>
          <p:cNvCxnSpPr>
            <a:endCxn id="26" idx="2"/>
          </p:cNvCxnSpPr>
          <p:nvPr/>
        </p:nvCxnSpPr>
        <p:spPr bwMode="auto">
          <a:xfrm flipH="1" flipV="1">
            <a:off x="5930415" y="2262916"/>
            <a:ext cx="470623" cy="95318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flipV="1">
            <a:off x="5584032" y="2262916"/>
            <a:ext cx="346384" cy="95318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2133016" y="1479145"/>
            <a:ext cx="221726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Purpose CPU Model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01871" y="1455652"/>
            <a:ext cx="221726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Reconfigurable Computing Model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4E0469-2AB3-4F6F-A426-A7462FD49936}"/>
              </a:ext>
            </a:extLst>
          </p:cNvPr>
          <p:cNvSpPr txBox="1"/>
          <p:nvPr/>
        </p:nvSpPr>
        <p:spPr>
          <a:xfrm>
            <a:off x="4738530" y="4007168"/>
            <a:ext cx="26131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can be faster because the hardware is smaller and consumes less power.</a:t>
            </a:r>
          </a:p>
        </p:txBody>
      </p:sp>
    </p:spTree>
    <p:extLst>
      <p:ext uri="{BB962C8B-B14F-4D97-AF65-F5344CB8AC3E}">
        <p14:creationId xmlns:p14="http://schemas.microsoft.com/office/powerpoint/2010/main" val="3970368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off to work…</a:t>
            </a:r>
          </a:p>
          <a:p>
            <a:pPr lvl="1"/>
            <a:r>
              <a:rPr lang="en-US" dirty="0"/>
              <a:t>We started investigating computational speedup by swapping in HW in real-time.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7CF1F-6D33-422E-97E2-4B0BFA1C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948" y="1638061"/>
            <a:ext cx="1492276" cy="3196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E6CC6-6B11-4532-9502-7E69BEA48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224" y="1773436"/>
            <a:ext cx="2369430" cy="29014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AA4E74-DB05-42FB-9D7C-F575AAAEBA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312"/>
          <a:stretch/>
        </p:blipFill>
        <p:spPr>
          <a:xfrm>
            <a:off x="5155264" y="1192648"/>
            <a:ext cx="2439946" cy="23603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37F24-710C-4DC5-A91D-EDB74F2D7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212" y="3557587"/>
            <a:ext cx="2871220" cy="130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06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then…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7CF1F-6D33-422E-97E2-4B0BFA1C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948" y="1638061"/>
            <a:ext cx="1492276" cy="3196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E6CC6-6B11-4532-9502-7E69BEA48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224" y="1773436"/>
            <a:ext cx="2369430" cy="29014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AA4E74-DB05-42FB-9D7C-F575AAAEBA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312"/>
          <a:stretch/>
        </p:blipFill>
        <p:spPr>
          <a:xfrm>
            <a:off x="5155264" y="1192648"/>
            <a:ext cx="2439946" cy="23603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37F24-710C-4DC5-A91D-EDB74F2D7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212" y="3557587"/>
            <a:ext cx="2871220" cy="130397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07BA43-C270-4916-9EC0-7B59F63B5136}"/>
              </a:ext>
            </a:extLst>
          </p:cNvPr>
          <p:cNvSpPr/>
          <p:nvPr/>
        </p:nvSpPr>
        <p:spPr bwMode="auto">
          <a:xfrm>
            <a:off x="1639657" y="955905"/>
            <a:ext cx="5706524" cy="3854220"/>
          </a:xfrm>
          <a:prstGeom prst="roundRect">
            <a:avLst/>
          </a:prstGeom>
          <a:solidFill>
            <a:schemeClr val="bg1">
              <a:lumMod val="6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4098" name="Picture 2" descr="Image result for robonaut 1">
            <a:extLst>
              <a:ext uri="{FF2B5EF4-FFF2-40B4-BE49-F238E27FC236}">
                <a16:creationId xmlns:a16="http://schemas.microsoft.com/office/drawing/2014/main" id="{0827E640-3ECE-48AB-913F-94F804865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776" y="2366315"/>
            <a:ext cx="3334382" cy="221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nasa meatball png">
            <a:extLst>
              <a:ext uri="{FF2B5EF4-FFF2-40B4-BE49-F238E27FC236}">
                <a16:creationId xmlns:a16="http://schemas.microsoft.com/office/drawing/2014/main" id="{B3F711A2-FE46-46C3-A876-D3E55B8AB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2" t="5446" r="24984" b="6711"/>
          <a:stretch/>
        </p:blipFill>
        <p:spPr bwMode="auto">
          <a:xfrm>
            <a:off x="1794130" y="960851"/>
            <a:ext cx="1510297" cy="131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2789AD86-0537-418C-B32F-49385B534808}"/>
              </a:ext>
            </a:extLst>
          </p:cNvPr>
          <p:cNvSpPr/>
          <p:nvPr/>
        </p:nvSpPr>
        <p:spPr bwMode="auto">
          <a:xfrm>
            <a:off x="3687521" y="1058208"/>
            <a:ext cx="3097423" cy="820537"/>
          </a:xfrm>
          <a:prstGeom prst="wedgeEllipseCallout">
            <a:avLst>
              <a:gd name="adj1" fmla="val -32093"/>
              <a:gd name="adj2" fmla="val 167897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350" b="1" dirty="0">
                <a:solidFill>
                  <a:srgbClr val="003366"/>
                </a:solidFill>
              </a:rPr>
              <a:t>Hey, that’s pretty cool.  That might help our space computers.</a:t>
            </a:r>
          </a:p>
        </p:txBody>
      </p:sp>
    </p:spTree>
    <p:extLst>
      <p:ext uri="{BB962C8B-B14F-4D97-AF65-F5344CB8AC3E}">
        <p14:creationId xmlns:p14="http://schemas.microsoft.com/office/powerpoint/2010/main" val="4280009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3973-CC08-C83F-0BE2-5053FD1D3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BD391-F000-3EDE-811A-AE97581EE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D539C-C727-9CA7-5D1C-8FB0EEA64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E1F3107D-710A-56BF-7C53-B30F7166E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EE5283B9-8A3E-CFCB-C15B-1F172BA7A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5B77715-132B-A745-EE5F-E30C44554C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122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865B-0451-0E51-8D63-67D7506B6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51F66F7C-2E4A-CC7E-39A6-983B1D7AB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615F2D-C943-B7EA-00B4-8D502750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447A7-486C-0FF3-ABAF-4985E756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70A76BAB-0038-656A-8C0D-97D6F8FFA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89F61959-D711-4780-9485-90F9AF6A9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FE06CCE1-2BD1-A8B7-607D-9351FA86BF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422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30966-0CC2-6365-2518-E310207F6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8ADAD47F-70BC-B867-512F-B7A0220C6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D7AC74-BF5F-9012-2234-7AD5E359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2EC4C-0217-09AB-C1A3-E304CB4CE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fast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2B96EF1C-6D51-244A-CC4C-3E12CFF2A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B3B8BD1A-BAD3-98C4-DA13-8AA40957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6F4CB84D-8852-C212-38F2-6A04942487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4E4B12BF-DDDC-5DA3-F66B-794C7BF244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403761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816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603B3-5E4C-9027-1D04-9BE4C9619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0AFFCC6B-386D-4A68-EE78-F4ECD97C6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102AF3-9856-A4C0-C472-EC2426A2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9766F-340D-2CF3-A3F0-4E963D362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fast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operate in the presence of </a:t>
            </a:r>
            <a:r>
              <a:rPr lang="en-US" b="1" u="sng" dirty="0"/>
              <a:t>harsh radiation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F8A40985-68CF-AD86-3A67-BB09EEE73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863475C8-2559-4BC0-6827-9BD06B320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8BB4EE1A-6C87-7E9B-035D-44FF6FF4B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2F47C55A-9ED5-DF4C-A3C7-6306E29E8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403761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656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9236B-5598-2FD0-C77B-2468BB13A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79B1EC22-5C4C-1126-F8E6-20EA99013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3F737B-2978-B883-784F-1D6C5412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CD158-6517-1FF5-62A2-16F05616A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fast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operate in the presence of </a:t>
            </a:r>
            <a:r>
              <a:rPr lang="en-US" b="1" u="sng" dirty="0"/>
              <a:t>harsh radiation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9BE2642E-A1AF-9D8D-1EF2-7E6607F72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398FE7F6-F246-3C80-1AE6-0878580F9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5707E1E8-1156-E62C-E9F2-2DC4C12C50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1CBD6359-03B6-E819-36F4-2B138D815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403761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1D8491-F90B-705F-9274-C60764CF2E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69" r="12588" b="33058"/>
          <a:stretch/>
        </p:blipFill>
        <p:spPr>
          <a:xfrm>
            <a:off x="6003016" y="2128027"/>
            <a:ext cx="2503564" cy="2682098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422B9894-F5B3-5CE2-E642-10AAFE480AF5}"/>
              </a:ext>
            </a:extLst>
          </p:cNvPr>
          <p:cNvSpPr/>
          <p:nvPr/>
        </p:nvSpPr>
        <p:spPr bwMode="auto">
          <a:xfrm>
            <a:off x="6179589" y="941462"/>
            <a:ext cx="2384073" cy="805079"/>
          </a:xfrm>
          <a:prstGeom prst="wedgeRoundRectCallout">
            <a:avLst>
              <a:gd name="adj1" fmla="val -10266"/>
              <a:gd name="adj2" fmla="val 13440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you repeat the question???</a:t>
            </a:r>
          </a:p>
        </p:txBody>
      </p:sp>
    </p:spTree>
    <p:extLst>
      <p:ext uri="{BB962C8B-B14F-4D97-AF65-F5344CB8AC3E}">
        <p14:creationId xmlns:p14="http://schemas.microsoft.com/office/powerpoint/2010/main" val="628231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neutron radiation">
            <a:extLst>
              <a:ext uri="{FF2B5EF4-FFF2-40B4-BE49-F238E27FC236}">
                <a16:creationId xmlns:a16="http://schemas.microsoft.com/office/drawing/2014/main" id="{106511D3-CA08-4809-9C48-8A7A80B86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 bwMode="auto">
          <a:xfrm>
            <a:off x="4115627" y="837503"/>
            <a:ext cx="3814095" cy="249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8A0EFB-2603-4183-A36B-EA829967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B7527-CBC3-4648-852C-AFD5DCBC5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Space Radiation Environment</a:t>
            </a:r>
          </a:p>
        </p:txBody>
      </p:sp>
      <p:pic>
        <p:nvPicPr>
          <p:cNvPr id="1026" name="Picture 2" descr="Image result for nuclear fusion">
            <a:extLst>
              <a:ext uri="{FF2B5EF4-FFF2-40B4-BE49-F238E27FC236}">
                <a16:creationId xmlns:a16="http://schemas.microsoft.com/office/drawing/2014/main" id="{70C4541F-4EC8-4AAB-8CDF-1034650AE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80" y="1778713"/>
            <a:ext cx="2417651" cy="207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heavy ion">
            <a:extLst>
              <a:ext uri="{FF2B5EF4-FFF2-40B4-BE49-F238E27FC236}">
                <a16:creationId xmlns:a16="http://schemas.microsoft.com/office/drawing/2014/main" id="{8236D795-4EDD-4A16-B7BA-D23006A4D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627" y="3332085"/>
            <a:ext cx="3388695" cy="137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237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Does Radiation do to our Computers?</a:t>
            </a:r>
          </a:p>
        </p:txBody>
      </p:sp>
      <p:pic>
        <p:nvPicPr>
          <p:cNvPr id="5" name="Picture 4" descr="A picture containing text, device, meter, gauge&#10;&#10;Description automatically generated">
            <a:extLst>
              <a:ext uri="{FF2B5EF4-FFF2-40B4-BE49-F238E27FC236}">
                <a16:creationId xmlns:a16="http://schemas.microsoft.com/office/drawing/2014/main" id="{701D372C-751E-DC02-6CA2-3420D0492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138" y="1221303"/>
            <a:ext cx="6348803" cy="1889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C47624-B707-6B1E-9F64-15D2B33865C6}"/>
              </a:ext>
            </a:extLst>
          </p:cNvPr>
          <p:cNvSpPr txBox="1"/>
          <p:nvPr/>
        </p:nvSpPr>
        <p:spPr>
          <a:xfrm>
            <a:off x="4360388" y="3189457"/>
            <a:ext cx="3057516" cy="10849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5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Ionizing Dose (TID)</a:t>
            </a:r>
          </a:p>
          <a:p>
            <a:pPr marL="513160" indent="-170260" algn="l">
              <a:buFontTx/>
              <a:buChar char="-"/>
            </a:pPr>
            <a:r>
              <a:rPr lang="en-US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Doping of insulators.</a:t>
            </a:r>
          </a:p>
          <a:p>
            <a:pPr marL="513160" indent="-170260" algn="l">
              <a:buFontTx/>
              <a:buChar char="-"/>
            </a:pPr>
            <a:r>
              <a:rPr lang="en-US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 leakage current</a:t>
            </a:r>
          </a:p>
          <a:p>
            <a:pPr marL="513160" indent="-170260" algn="l">
              <a:buFontTx/>
              <a:buChar char="-"/>
            </a:pPr>
            <a:r>
              <a:rPr lang="en-US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 transistors to be stuck on/off.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C5496A-17D2-4362-C3B4-20340A7BE97D}"/>
              </a:ext>
            </a:extLst>
          </p:cNvPr>
          <p:cNvSpPr txBox="1"/>
          <p:nvPr/>
        </p:nvSpPr>
        <p:spPr>
          <a:xfrm>
            <a:off x="1405138" y="3189457"/>
            <a:ext cx="3057516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5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Event Effects</a:t>
            </a:r>
          </a:p>
          <a:p>
            <a:pPr marL="513160" indent="-170260" algn="l">
              <a:buFontTx/>
              <a:buChar char="-"/>
            </a:pPr>
            <a:r>
              <a:rPr lang="en-US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Bit flips (1 </a:t>
            </a:r>
            <a:r>
              <a:rPr lang="en-US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0, 0  1)</a:t>
            </a:r>
            <a:r>
              <a:rPr lang="en-US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13160" indent="-170260" algn="l">
              <a:buFontTx/>
              <a:buChar char="-"/>
            </a:pPr>
            <a:r>
              <a:rPr lang="en-US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Erroneous performance.</a:t>
            </a:r>
          </a:p>
          <a:p>
            <a:pPr marL="513160" indent="-170260" algn="l">
              <a:buFontTx/>
              <a:buChar char="-"/>
            </a:pPr>
            <a:r>
              <a:rPr lang="en-US" sz="13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system crashes.</a:t>
            </a:r>
          </a:p>
        </p:txBody>
      </p:sp>
    </p:spTree>
    <p:extLst>
      <p:ext uri="{BB962C8B-B14F-4D97-AF65-F5344CB8AC3E}">
        <p14:creationId xmlns:p14="http://schemas.microsoft.com/office/powerpoint/2010/main" val="1140795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943" y="103320"/>
            <a:ext cx="5847990" cy="348888"/>
          </a:xfrm>
        </p:spPr>
        <p:txBody>
          <a:bodyPr/>
          <a:lstStyle/>
          <a:p>
            <a:pPr marL="115888" indent="-115888"/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5738"/>
            <a:r>
              <a:rPr lang="en-US" sz="1650" dirty="0"/>
              <a:t>If this radiation is a problem, how do our computers work now?</a:t>
            </a:r>
          </a:p>
          <a:p>
            <a:pPr marL="348854" lvl="1"/>
            <a:endParaRPr lang="en-US" sz="1350" dirty="0"/>
          </a:p>
          <a:p>
            <a:pPr lvl="1"/>
            <a:endParaRPr lang="en-US" dirty="0"/>
          </a:p>
        </p:txBody>
      </p:sp>
      <p:pic>
        <p:nvPicPr>
          <p:cNvPr id="2050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C5D7768E-AC4C-49BE-9487-3D50D4E6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546" y="982299"/>
            <a:ext cx="3003273" cy="168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728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829" y="137188"/>
            <a:ext cx="4788104" cy="29075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Earth’s Magnetic Field Deflects Much of the Radiation </a:t>
            </a:r>
          </a:p>
        </p:txBody>
      </p:sp>
      <p:pic>
        <p:nvPicPr>
          <p:cNvPr id="7" name="Picture 2" descr="http://www.nasa.gov/images/content/412284main_NAIRAS-magfield.jpg">
            <a:extLst>
              <a:ext uri="{FF2B5EF4-FFF2-40B4-BE49-F238E27FC236}">
                <a16:creationId xmlns:a16="http://schemas.microsoft.com/office/drawing/2014/main" id="{DB235C4F-DF25-47DB-9F20-269C52256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9" b="7054"/>
          <a:stretch/>
        </p:blipFill>
        <p:spPr bwMode="auto">
          <a:xfrm>
            <a:off x="1266829" y="1116199"/>
            <a:ext cx="5335934" cy="3654021"/>
          </a:xfrm>
          <a:prstGeom prst="rect">
            <a:avLst/>
          </a:prstGeom>
          <a:noFill/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3827444-5F57-48B1-BE66-82DE93A010E1}"/>
              </a:ext>
            </a:extLst>
          </p:cNvPr>
          <p:cNvCxnSpPr>
            <a:cxnSpLocks/>
          </p:cNvCxnSpPr>
          <p:nvPr/>
        </p:nvCxnSpPr>
        <p:spPr bwMode="auto">
          <a:xfrm flipH="1">
            <a:off x="5465905" y="2157314"/>
            <a:ext cx="1482975" cy="73754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ACFE75-83E3-443A-BCD6-B33D104BB5B7}"/>
              </a:ext>
            </a:extLst>
          </p:cNvPr>
          <p:cNvSpPr txBox="1"/>
          <p:nvPr/>
        </p:nvSpPr>
        <p:spPr>
          <a:xfrm>
            <a:off x="6912777" y="1602554"/>
            <a:ext cx="5919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  <p:pic>
        <p:nvPicPr>
          <p:cNvPr id="16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90982252-1F68-4B04-87AA-5F1834EA1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23" y="1929067"/>
            <a:ext cx="737471" cy="41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D989CDB-BC76-0B18-E603-93EE942D59A7}"/>
              </a:ext>
            </a:extLst>
          </p:cNvPr>
          <p:cNvSpPr txBox="1">
            <a:spLocks/>
          </p:cNvSpPr>
          <p:nvPr/>
        </p:nvSpPr>
        <p:spPr bwMode="auto">
          <a:xfrm>
            <a:off x="206943" y="103320"/>
            <a:ext cx="5847990" cy="34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b="1" baseline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115888" indent="-115888"/>
            <a:r>
              <a:rPr lang="en-US" kern="0" dirty="0"/>
              <a:t>NASA’s Computing Needs</a:t>
            </a:r>
          </a:p>
        </p:txBody>
      </p:sp>
    </p:spTree>
    <p:extLst>
      <p:ext uri="{BB962C8B-B14F-4D97-AF65-F5344CB8AC3E}">
        <p14:creationId xmlns:p14="http://schemas.microsoft.com/office/powerpoint/2010/main" val="2709656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Atmosphere Attenuates the Rest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A7C199E-4C51-418C-82F1-352984253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069" y="1098709"/>
            <a:ext cx="6548369" cy="324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D73E64-EC45-4EE4-A9F7-84FDB46841A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09385" y="4108360"/>
            <a:ext cx="532244" cy="57821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7CC08AD-2950-4D24-A58E-9B4E82BD552F}"/>
              </a:ext>
            </a:extLst>
          </p:cNvPr>
          <p:cNvSpPr txBox="1"/>
          <p:nvPr/>
        </p:nvSpPr>
        <p:spPr>
          <a:xfrm>
            <a:off x="6203098" y="4438507"/>
            <a:ext cx="5919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  <p:pic>
        <p:nvPicPr>
          <p:cNvPr id="9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64856016-8E91-4722-BF68-46A1B137D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906" y="4438220"/>
            <a:ext cx="737471" cy="41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DEB2BE1-D557-8AEB-67C0-0116E060A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BEFA9-C18B-906E-722D-903673474B06}"/>
              </a:ext>
            </a:extLst>
          </p:cNvPr>
          <p:cNvSpPr txBox="1">
            <a:spLocks/>
          </p:cNvSpPr>
          <p:nvPr/>
        </p:nvSpPr>
        <p:spPr bwMode="auto">
          <a:xfrm>
            <a:off x="208648" y="137189"/>
            <a:ext cx="5493657" cy="290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b="1" baseline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kern="0" dirty="0"/>
              <a:t>NASA’s Computing Needs</a:t>
            </a:r>
          </a:p>
        </p:txBody>
      </p:sp>
    </p:spTree>
    <p:extLst>
      <p:ext uri="{BB962C8B-B14F-4D97-AF65-F5344CB8AC3E}">
        <p14:creationId xmlns:p14="http://schemas.microsoft.com/office/powerpoint/2010/main" val="1415529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There are Computers in Space Now?</a:t>
            </a:r>
          </a:p>
        </p:txBody>
      </p:sp>
      <p:pic>
        <p:nvPicPr>
          <p:cNvPr id="10" name="Picture 3" descr="C:\Users\k91h784\Dropbox\02_Research\007_Invited_Talks\022_MOR_Conducting_Research_in_Space_Jan2015\Figures\ISS_Small.jpg">
            <a:extLst>
              <a:ext uri="{FF2B5EF4-FFF2-40B4-BE49-F238E27FC236}">
                <a16:creationId xmlns:a16="http://schemas.microsoft.com/office/drawing/2014/main" id="{B5BA2245-5418-4746-AA69-AE0D950D5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82" y="1072411"/>
            <a:ext cx="5525566" cy="352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920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344091" lvl="1"/>
            <a:r>
              <a:rPr lang="en-US" sz="1350" b="1" dirty="0"/>
              <a:t>The goal:</a:t>
            </a:r>
            <a:r>
              <a:rPr lang="en-US" sz="1350" dirty="0"/>
              <a:t> reduce the amount of electrical charge generated when struck by radiation.</a:t>
            </a:r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2BA8330C-CE7E-7E14-8838-D24940447E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643" y="1401953"/>
            <a:ext cx="5297556" cy="154253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48BD3A7-B50B-81BD-46F6-416AF5B46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9606" y="3202308"/>
            <a:ext cx="2892107" cy="155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48B3B3EA-09AE-4523-CF75-13BB11394106}"/>
              </a:ext>
            </a:extLst>
          </p:cNvPr>
          <p:cNvSpPr/>
          <p:nvPr/>
        </p:nvSpPr>
        <p:spPr>
          <a:xfrm>
            <a:off x="1241483" y="2173218"/>
            <a:ext cx="1055878" cy="477907"/>
          </a:xfrm>
          <a:prstGeom prst="wedgeRoundRectCallout">
            <a:avLst>
              <a:gd name="adj1" fmla="val 65200"/>
              <a:gd name="adj2" fmla="val 24278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Change the Materials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EB1638C-62F9-40BA-8EE2-AB00C4B66FA2}"/>
              </a:ext>
            </a:extLst>
          </p:cNvPr>
          <p:cNvSpPr/>
          <p:nvPr/>
        </p:nvSpPr>
        <p:spPr>
          <a:xfrm>
            <a:off x="1995201" y="3701530"/>
            <a:ext cx="1055878" cy="477907"/>
          </a:xfrm>
          <a:prstGeom prst="wedgeRoundRectCallout">
            <a:avLst>
              <a:gd name="adj1" fmla="val 65200"/>
              <a:gd name="adj2" fmla="val 24278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Change the Layout</a:t>
            </a:r>
          </a:p>
        </p:txBody>
      </p:sp>
    </p:spTree>
    <p:extLst>
      <p:ext uri="{BB962C8B-B14F-4D97-AF65-F5344CB8AC3E}">
        <p14:creationId xmlns:p14="http://schemas.microsoft.com/office/powerpoint/2010/main" val="2446400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97A3D65-280B-8193-493D-DCFD2CB11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8685" y="1324605"/>
            <a:ext cx="2639668" cy="2947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48B3B3EA-09AE-4523-CF75-13BB11394106}"/>
              </a:ext>
            </a:extLst>
          </p:cNvPr>
          <p:cNvSpPr/>
          <p:nvPr/>
        </p:nvSpPr>
        <p:spPr>
          <a:xfrm>
            <a:off x="1785084" y="1674409"/>
            <a:ext cx="3029837" cy="294200"/>
          </a:xfrm>
          <a:prstGeom prst="wedgeRoundRectCallout">
            <a:avLst>
              <a:gd name="adj1" fmla="val 65200"/>
              <a:gd name="adj2" fmla="val 24278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It is expensive to get mass into space.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C70FC358-643F-DF94-2725-24BB235BEEA5}"/>
              </a:ext>
            </a:extLst>
          </p:cNvPr>
          <p:cNvSpPr/>
          <p:nvPr/>
        </p:nvSpPr>
        <p:spPr>
          <a:xfrm>
            <a:off x="1504337" y="2178084"/>
            <a:ext cx="3310584" cy="448957"/>
          </a:xfrm>
          <a:prstGeom prst="wedgeRoundRectCallout">
            <a:avLst>
              <a:gd name="adj1" fmla="val 65200"/>
              <a:gd name="adj2" fmla="val 24278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It would take a meter of aluminum to stop all radiation energies!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344091" lvl="1"/>
            <a:r>
              <a:rPr lang="en-US" sz="1350" b="1" dirty="0"/>
              <a:t>The goal:</a:t>
            </a:r>
            <a:r>
              <a:rPr lang="en-US" sz="1350" dirty="0"/>
              <a:t> reduce the amount of electrical charge generated when struck by radiation.</a:t>
            </a:r>
          </a:p>
          <a:p>
            <a:pPr marL="344091" lvl="1"/>
            <a:r>
              <a:rPr lang="en-US" sz="1350" dirty="0"/>
              <a:t>What about just </a:t>
            </a:r>
            <a:r>
              <a:rPr lang="en-US" sz="1350" b="1" dirty="0"/>
              <a:t>shielding </a:t>
            </a:r>
            <a:r>
              <a:rPr lang="en-US" sz="1350" dirty="0"/>
              <a:t>them?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EB1638C-62F9-40BA-8EE2-AB00C4B66FA2}"/>
              </a:ext>
            </a:extLst>
          </p:cNvPr>
          <p:cNvSpPr/>
          <p:nvPr/>
        </p:nvSpPr>
        <p:spPr>
          <a:xfrm>
            <a:off x="5193977" y="4306082"/>
            <a:ext cx="2747756" cy="504043"/>
          </a:xfrm>
          <a:prstGeom prst="wedgeRoundRectCallout">
            <a:avLst>
              <a:gd name="adj1" fmla="val 9256"/>
              <a:gd name="adj2" fmla="val -104413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It can sometimes make things worse due to scattering.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9748D3-45C6-71A4-4D7B-B0AED5811D0E}"/>
              </a:ext>
            </a:extLst>
          </p:cNvPr>
          <p:cNvSpPr txBox="1"/>
          <p:nvPr/>
        </p:nvSpPr>
        <p:spPr>
          <a:xfrm>
            <a:off x="5208724" y="1209188"/>
            <a:ext cx="26396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Shield Thickness vs. Dose Rate (LEO)</a:t>
            </a:r>
          </a:p>
        </p:txBody>
      </p:sp>
      <p:pic>
        <p:nvPicPr>
          <p:cNvPr id="7" name="Picture 6" descr="Image result for neutron radiation">
            <a:extLst>
              <a:ext uri="{FF2B5EF4-FFF2-40B4-BE49-F238E27FC236}">
                <a16:creationId xmlns:a16="http://schemas.microsoft.com/office/drawing/2014/main" id="{2C4458BA-DA6B-9328-FF34-421E992AA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 bwMode="auto">
          <a:xfrm>
            <a:off x="1667706" y="2721769"/>
            <a:ext cx="3029837" cy="198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7185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255985" lvl="1"/>
            <a:r>
              <a:rPr lang="en-US" sz="1350" dirty="0"/>
              <a:t>But they are expensive and slow.</a:t>
            </a:r>
          </a:p>
          <a:p>
            <a:pPr marL="9286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9405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C103A05-DE09-4F7B-88A2-007FAF5353C6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8591" y="1995536"/>
            <a:ext cx="674369" cy="29860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8" name="Picture 2" descr="Everything You Need to Know About NASA's Perseverance Rover Landing on Mars  - IEEE Spectrum">
            <a:extLst>
              <a:ext uri="{FF2B5EF4-FFF2-40B4-BE49-F238E27FC236}">
                <a16:creationId xmlns:a16="http://schemas.microsoft.com/office/drawing/2014/main" id="{C74ADDD3-9260-43D2-822B-123A5AE6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77" y="1223359"/>
            <a:ext cx="2954822" cy="166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ars 2020 Mission Identifier">
            <a:extLst>
              <a:ext uri="{FF2B5EF4-FFF2-40B4-BE49-F238E27FC236}">
                <a16:creationId xmlns:a16="http://schemas.microsoft.com/office/drawing/2014/main" id="{47C49129-BF4D-439C-8457-2C3545571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00" y="1314431"/>
            <a:ext cx="863273" cy="38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5652B5E5-58D1-486F-88A0-2944CF445204}"/>
              </a:ext>
            </a:extLst>
          </p:cNvPr>
          <p:cNvSpPr/>
          <p:nvPr/>
        </p:nvSpPr>
        <p:spPr>
          <a:xfrm>
            <a:off x="1200404" y="1723289"/>
            <a:ext cx="2213222" cy="914808"/>
          </a:xfrm>
          <a:prstGeom prst="wedgeRoundRectCallout">
            <a:avLst>
              <a:gd name="adj1" fmla="val 68387"/>
              <a:gd name="adj2" fmla="val -13253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The State-of-the-Art hardened computer was used on the most advanced space mission ever attempted.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0A870-F301-3DB4-F776-7AF352AB7B8D}"/>
              </a:ext>
            </a:extLst>
          </p:cNvPr>
          <p:cNvSpPr txBox="1"/>
          <p:nvPr/>
        </p:nvSpPr>
        <p:spPr>
          <a:xfrm>
            <a:off x="5838781" y="2072867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164777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24DF6-09D5-40E0-9176-884326372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99017-4C16-DD93-B9AA-668A247B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8BE30-B14B-1A98-CDA7-3EB2550EF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255985" lvl="1"/>
            <a:r>
              <a:rPr lang="en-US" sz="1350" dirty="0"/>
              <a:t>But they are expensive and slow.</a:t>
            </a:r>
          </a:p>
          <a:p>
            <a:pPr marL="9286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9405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DD47D7C-7685-C741-F42C-93E2E9AF93DB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8591" y="1995536"/>
            <a:ext cx="674369" cy="29860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8" name="Picture 2" descr="Everything You Need to Know About NASA's Perseverance Rover Landing on Mars  - IEEE Spectrum">
            <a:extLst>
              <a:ext uri="{FF2B5EF4-FFF2-40B4-BE49-F238E27FC236}">
                <a16:creationId xmlns:a16="http://schemas.microsoft.com/office/drawing/2014/main" id="{8492470A-11AE-C013-5F5D-15F999CBC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77" y="1223359"/>
            <a:ext cx="2954822" cy="166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ars 2020 Mission Identifier">
            <a:extLst>
              <a:ext uri="{FF2B5EF4-FFF2-40B4-BE49-F238E27FC236}">
                <a16:creationId xmlns:a16="http://schemas.microsoft.com/office/drawing/2014/main" id="{EEBD4B01-6C64-4431-EB93-3AC03FFED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00" y="1314431"/>
            <a:ext cx="863273" cy="38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84D3A5-AA9C-FC68-029E-1FEE69EBF4B2}"/>
              </a:ext>
            </a:extLst>
          </p:cNvPr>
          <p:cNvSpPr txBox="1"/>
          <p:nvPr/>
        </p:nvSpPr>
        <p:spPr>
          <a:xfrm>
            <a:off x="5419728" y="4613496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9F869718-0C5D-84B2-C810-DCC62458CC6B}"/>
              </a:ext>
            </a:extLst>
          </p:cNvPr>
          <p:cNvSpPr/>
          <p:nvPr/>
        </p:nvSpPr>
        <p:spPr>
          <a:xfrm>
            <a:off x="1200404" y="1723289"/>
            <a:ext cx="2213222" cy="914808"/>
          </a:xfrm>
          <a:prstGeom prst="wedgeRoundRectCallout">
            <a:avLst>
              <a:gd name="adj1" fmla="val 68387"/>
              <a:gd name="adj2" fmla="val -13253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The State-of-the-Art hardened computer was used on the most advanced space mission ever attempted.</a:t>
            </a:r>
          </a:p>
        </p:txBody>
      </p:sp>
      <p:pic>
        <p:nvPicPr>
          <p:cNvPr id="18" name="Picture 2" descr="How NASA's Curiosity rover could settle the debate over methane on Mars -  The Verge">
            <a:extLst>
              <a:ext uri="{FF2B5EF4-FFF2-40B4-BE49-F238E27FC236}">
                <a16:creationId xmlns:a16="http://schemas.microsoft.com/office/drawing/2014/main" id="{308376EC-9100-BC46-E6F0-C1E76BA52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83" y="2986188"/>
            <a:ext cx="2440961" cy="162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2D708846-7435-D7E7-F5C8-DA0952C23C4C}"/>
              </a:ext>
            </a:extLst>
          </p:cNvPr>
          <p:cNvSpPr/>
          <p:nvPr/>
        </p:nvSpPr>
        <p:spPr>
          <a:xfrm>
            <a:off x="6225803" y="2920574"/>
            <a:ext cx="1648879" cy="400872"/>
          </a:xfrm>
          <a:prstGeom prst="wedgeRoundRectCallout">
            <a:avLst>
              <a:gd name="adj1" fmla="val -56313"/>
              <a:gd name="adj2" fmla="val 111111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And also used 10 years before that…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7ECD6A-2C40-9610-E4AE-F85E2D0BC82B}"/>
              </a:ext>
            </a:extLst>
          </p:cNvPr>
          <p:cNvSpPr txBox="1"/>
          <p:nvPr/>
        </p:nvSpPr>
        <p:spPr>
          <a:xfrm>
            <a:off x="5838781" y="2072867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782147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A353F-DB5C-3DE3-E6E4-99758C0C2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38A71-C46F-B7C5-38BC-CC7712AFC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349DB-98AD-E3CD-7C8F-70E5D968B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255985" lvl="1"/>
            <a:r>
              <a:rPr lang="en-US" sz="1350" dirty="0"/>
              <a:t>But they are expensive and slow.</a:t>
            </a:r>
          </a:p>
          <a:p>
            <a:pPr marL="9286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9405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E7257AF-CED4-4A5A-6C18-FA5C1FB2DABD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8591" y="1995536"/>
            <a:ext cx="674369" cy="29860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8" name="Picture 2" descr="Everything You Need to Know About NASA's Perseverance Rover Landing on Mars  - IEEE Spectrum">
            <a:extLst>
              <a:ext uri="{FF2B5EF4-FFF2-40B4-BE49-F238E27FC236}">
                <a16:creationId xmlns:a16="http://schemas.microsoft.com/office/drawing/2014/main" id="{EC526809-E2A2-D6AE-CCC6-E92E287A2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77" y="1223359"/>
            <a:ext cx="2954822" cy="166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n oval with a red and black border encloses an image of a spacecraft and it's trajectory from Earth, depicting a deployed impactor before and after its impact with a comet.">
            <a:extLst>
              <a:ext uri="{FF2B5EF4-FFF2-40B4-BE49-F238E27FC236}">
                <a16:creationId xmlns:a16="http://schemas.microsoft.com/office/drawing/2014/main" id="{149FAF2D-A5A5-34F5-5404-6D270EA41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486" y="3487627"/>
            <a:ext cx="1648878" cy="1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ars 2020 Mission Identifier">
            <a:extLst>
              <a:ext uri="{FF2B5EF4-FFF2-40B4-BE49-F238E27FC236}">
                <a16:creationId xmlns:a16="http://schemas.microsoft.com/office/drawing/2014/main" id="{568D49FD-33C2-4A14-CCD7-D3D41765B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00" y="1314431"/>
            <a:ext cx="863273" cy="38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C81D018-B7D0-1F66-CFAE-3E48255C5623}"/>
              </a:ext>
            </a:extLst>
          </p:cNvPr>
          <p:cNvSpPr txBox="1"/>
          <p:nvPr/>
        </p:nvSpPr>
        <p:spPr>
          <a:xfrm>
            <a:off x="5419728" y="4613496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15E8D4CC-ED7A-7CE3-28CB-BB261E4B1887}"/>
              </a:ext>
            </a:extLst>
          </p:cNvPr>
          <p:cNvSpPr/>
          <p:nvPr/>
        </p:nvSpPr>
        <p:spPr>
          <a:xfrm>
            <a:off x="1200404" y="1723289"/>
            <a:ext cx="2213222" cy="914808"/>
          </a:xfrm>
          <a:prstGeom prst="wedgeRoundRectCallout">
            <a:avLst>
              <a:gd name="adj1" fmla="val 68387"/>
              <a:gd name="adj2" fmla="val -13253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The State-of-the-Art hardened computer was used on the most advanced space mission ever attempted.</a:t>
            </a:r>
          </a:p>
        </p:txBody>
      </p:sp>
      <p:pic>
        <p:nvPicPr>
          <p:cNvPr id="18" name="Picture 2" descr="How NASA's Curiosity rover could settle the debate over methane on Mars -  The Verge">
            <a:extLst>
              <a:ext uri="{FF2B5EF4-FFF2-40B4-BE49-F238E27FC236}">
                <a16:creationId xmlns:a16="http://schemas.microsoft.com/office/drawing/2014/main" id="{82905F80-309B-0894-5475-E5CAC58E5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83" y="2986188"/>
            <a:ext cx="2440961" cy="162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94E17D9F-FF4B-60A6-B816-1BB621F73DEC}"/>
              </a:ext>
            </a:extLst>
          </p:cNvPr>
          <p:cNvSpPr/>
          <p:nvPr/>
        </p:nvSpPr>
        <p:spPr>
          <a:xfrm>
            <a:off x="6225803" y="2920574"/>
            <a:ext cx="1648879" cy="400872"/>
          </a:xfrm>
          <a:prstGeom prst="wedgeRoundRectCallout">
            <a:avLst>
              <a:gd name="adj1" fmla="val -56313"/>
              <a:gd name="adj2" fmla="val 111111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And also used 10 years before that…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703FC94D-B2BB-6F23-C19C-17F77D05C07E}"/>
              </a:ext>
            </a:extLst>
          </p:cNvPr>
          <p:cNvSpPr/>
          <p:nvPr/>
        </p:nvSpPr>
        <p:spPr>
          <a:xfrm>
            <a:off x="1922524" y="2913329"/>
            <a:ext cx="1648879" cy="400872"/>
          </a:xfrm>
          <a:prstGeom prst="wedgeRoundRectCallout">
            <a:avLst>
              <a:gd name="adj1" fmla="val 486"/>
              <a:gd name="adj2" fmla="val 93777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And another 10 years before that…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94CFEE-5CC3-5827-A5E1-09F77B108272}"/>
              </a:ext>
            </a:extLst>
          </p:cNvPr>
          <p:cNvSpPr txBox="1"/>
          <p:nvPr/>
        </p:nvSpPr>
        <p:spPr>
          <a:xfrm>
            <a:off x="1831385" y="4666006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E60A33-3F55-F5A1-C208-DB48B50868E5}"/>
              </a:ext>
            </a:extLst>
          </p:cNvPr>
          <p:cNvSpPr txBox="1"/>
          <p:nvPr/>
        </p:nvSpPr>
        <p:spPr>
          <a:xfrm>
            <a:off x="5838781" y="2072867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148958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Space Computing Needs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NASA Technology Area 11 – Flight Computing</a:t>
            </a:r>
          </a:p>
          <a:p>
            <a:pPr marL="736997" lvl="2" indent="-214313">
              <a:buFont typeface="Wingdings" panose="05000000000000000000" pitchFamily="2" charset="2"/>
              <a:buChar char="§"/>
            </a:pPr>
            <a:r>
              <a:rPr lang="en-US" dirty="0"/>
              <a:t>Increased Computation</a:t>
            </a:r>
          </a:p>
          <a:p>
            <a:pPr marL="736997" lvl="2" indent="-214313">
              <a:buFont typeface="Wingdings" panose="05000000000000000000" pitchFamily="2" charset="2"/>
              <a:buChar char="§"/>
            </a:pPr>
            <a:r>
              <a:rPr lang="en-US" dirty="0"/>
              <a:t>Radiation hardened technologies</a:t>
            </a:r>
          </a:p>
          <a:p>
            <a:pPr marL="736997" lvl="2" indent="-214313">
              <a:buFont typeface="Wingdings" panose="05000000000000000000" pitchFamily="2" charset="2"/>
              <a:buChar char="§"/>
            </a:pPr>
            <a:r>
              <a:rPr lang="en-US" dirty="0"/>
              <a:t>Low power requirements</a:t>
            </a:r>
          </a:p>
          <a:p>
            <a:pPr marL="736997" lvl="2" indent="-214313">
              <a:buFont typeface="Wingdings" panose="05000000000000000000" pitchFamily="2" charset="2"/>
              <a:buChar char="§"/>
            </a:pPr>
            <a:r>
              <a:rPr lang="en-US" dirty="0">
                <a:highlight>
                  <a:srgbClr val="FFFF00"/>
                </a:highlight>
              </a:rPr>
              <a:t>Cost Feasible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1102A-9E1C-4C12-9717-DD04FE2545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357" y="1085065"/>
            <a:ext cx="2712422" cy="351019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16DCA2-ED99-421A-AD6A-D00A45BA567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86512" y="2164556"/>
            <a:ext cx="345333" cy="51402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1F44F4-153D-4D3A-8566-8B369FF7F038}"/>
              </a:ext>
            </a:extLst>
          </p:cNvPr>
          <p:cNvSpPr txBox="1"/>
          <p:nvPr/>
        </p:nvSpPr>
        <p:spPr>
          <a:xfrm>
            <a:off x="2258419" y="2690660"/>
            <a:ext cx="214685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the new variable for NASA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4BCE5C1-449A-600D-DCCB-5E68B53A0E25}"/>
              </a:ext>
            </a:extLst>
          </p:cNvPr>
          <p:cNvSpPr/>
          <p:nvPr/>
        </p:nvSpPr>
        <p:spPr bwMode="auto">
          <a:xfrm>
            <a:off x="1430993" y="3502703"/>
            <a:ext cx="3456372" cy="1003209"/>
          </a:xfrm>
          <a:prstGeom prst="wedgeRoundRectCallout">
            <a:avLst>
              <a:gd name="adj1" fmla="val 49245"/>
              <a:gd name="adj2" fmla="val -85571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that it the problem statement:</a:t>
            </a:r>
            <a:b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7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Fast, Low-Power, Cheap, Reliable</a:t>
            </a:r>
            <a:b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5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luck…</a:t>
            </a:r>
            <a:endParaRPr lang="en-US" sz="9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B52D3A2-726C-2228-80CE-36C28BDB2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</p:spTree>
    <p:extLst>
      <p:ext uri="{BB962C8B-B14F-4D97-AF65-F5344CB8AC3E}">
        <p14:creationId xmlns:p14="http://schemas.microsoft.com/office/powerpoint/2010/main" val="3799153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37C12E-086A-4321-8DF6-AE42159313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6" t="4764" r="8274" b="73253"/>
          <a:stretch/>
        </p:blipFill>
        <p:spPr>
          <a:xfrm>
            <a:off x="2785294" y="555679"/>
            <a:ext cx="3513311" cy="985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DCC6F7-D67E-1351-1CD7-D4D163932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 descr="A computer chip with many components&#10;&#10;AI-generated content may be incorrect.">
            <a:extLst>
              <a:ext uri="{FF2B5EF4-FFF2-40B4-BE49-F238E27FC236}">
                <a16:creationId xmlns:a16="http://schemas.microsoft.com/office/drawing/2014/main" id="{52C6D037-4313-60FB-FFC5-E4C0AA2CAC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684" y="1564200"/>
            <a:ext cx="5284598" cy="324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951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902CB-FCB3-2F67-C4C9-E437972F6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394ED1-8498-5297-6AB6-2D30E4EFB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6" t="4764" r="8274" b="73253"/>
          <a:stretch/>
        </p:blipFill>
        <p:spPr>
          <a:xfrm>
            <a:off x="1198821" y="600224"/>
            <a:ext cx="3513311" cy="985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56F0F9-3FE2-52E0-58E5-7470957F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28AAB4-A90B-BFB6-C480-3EF4217EF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 descr="A computer chip with many components&#10;&#10;AI-generated content may be incorrect.">
            <a:extLst>
              <a:ext uri="{FF2B5EF4-FFF2-40B4-BE49-F238E27FC236}">
                <a16:creationId xmlns:a16="http://schemas.microsoft.com/office/drawing/2014/main" id="{A023E210-6811-6F6A-ECCA-6CA351738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84" y="1757623"/>
            <a:ext cx="4616681" cy="2835677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BD2B876A-BBE5-E447-7306-97AE2F668610}"/>
              </a:ext>
            </a:extLst>
          </p:cNvPr>
          <p:cNvSpPr/>
          <p:nvPr/>
        </p:nvSpPr>
        <p:spPr bwMode="auto">
          <a:xfrm>
            <a:off x="5107768" y="2717627"/>
            <a:ext cx="3700138" cy="694441"/>
          </a:xfrm>
          <a:prstGeom prst="wedgeRoundRectCallout">
            <a:avLst>
              <a:gd name="adj1" fmla="val -55919"/>
              <a:gd name="adj2" fmla="val 21070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“Scrub” Memory Errors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values and auto-fix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4E2DA63-D2C0-9CDA-7AD6-840061A23BF9}"/>
              </a:ext>
            </a:extLst>
          </p:cNvPr>
          <p:cNvSpPr/>
          <p:nvPr/>
        </p:nvSpPr>
        <p:spPr bwMode="auto">
          <a:xfrm>
            <a:off x="5107768" y="771002"/>
            <a:ext cx="3700138" cy="910649"/>
          </a:xfrm>
          <a:prstGeom prst="wedgeRoundRectCallout">
            <a:avLst>
              <a:gd name="adj1" fmla="val -57191"/>
              <a:gd name="adj2" fmla="val 52122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Off-the-Shelf Programmable Part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Gives us lower cost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Gives us higher performance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AE9676A7-B043-15A5-C7E1-8D43B8A35A76}"/>
              </a:ext>
            </a:extLst>
          </p:cNvPr>
          <p:cNvSpPr/>
          <p:nvPr/>
        </p:nvSpPr>
        <p:spPr bwMode="auto">
          <a:xfrm>
            <a:off x="5107769" y="1796468"/>
            <a:ext cx="3676548" cy="843426"/>
          </a:xfrm>
          <a:prstGeom prst="wedgeRoundRectCallout">
            <a:avLst>
              <a:gd name="adj1" fmla="val -56200"/>
              <a:gd name="adj2" fmla="val 9814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Redundancy</a:t>
            </a:r>
          </a:p>
          <a:p>
            <a:pPr marL="169863" marR="0" indent="-169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Vote on the outputs.</a:t>
            </a:r>
          </a:p>
          <a:p>
            <a:pPr marL="169863" marR="0" indent="-169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majority is the right answer.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42212A72-4674-DD10-5F14-5D575E5EEFAD}"/>
              </a:ext>
            </a:extLst>
          </p:cNvPr>
          <p:cNvSpPr/>
          <p:nvPr/>
        </p:nvSpPr>
        <p:spPr bwMode="auto">
          <a:xfrm>
            <a:off x="5107768" y="3489801"/>
            <a:ext cx="3700138" cy="1092405"/>
          </a:xfrm>
          <a:prstGeom prst="wedgeRoundRectCallout">
            <a:avLst>
              <a:gd name="adj1" fmla="val -58893"/>
              <a:gd name="adj2" fmla="val 4949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“Fix” Errors in the Background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Reprogram the damaged region.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Kind of like “Reconfigurable Computing”.</a:t>
            </a:r>
          </a:p>
        </p:txBody>
      </p:sp>
    </p:spTree>
    <p:extLst>
      <p:ext uri="{BB962C8B-B14F-4D97-AF65-F5344CB8AC3E}">
        <p14:creationId xmlns:p14="http://schemas.microsoft.com/office/powerpoint/2010/main" val="607850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94A41-9608-78E5-96DF-4E8F7219B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35D9FB-F8FC-6A91-CE2E-2AA0D4D2EB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6" t="4764" r="8274" b="73253"/>
          <a:stretch/>
        </p:blipFill>
        <p:spPr>
          <a:xfrm>
            <a:off x="1198821" y="600224"/>
            <a:ext cx="3513311" cy="985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EED19-DDE4-256C-5034-99658DBBB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544805-80BD-59DF-50F0-E7F409242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 descr="A computer chip with many components&#10;&#10;AI-generated content may be incorrect.">
            <a:extLst>
              <a:ext uri="{FF2B5EF4-FFF2-40B4-BE49-F238E27FC236}">
                <a16:creationId xmlns:a16="http://schemas.microsoft.com/office/drawing/2014/main" id="{A56DC580-34C3-ADAE-9912-476D5F677D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84" y="1757623"/>
            <a:ext cx="4616681" cy="2835677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5DF160C6-D870-4733-2978-99BD497BC640}"/>
              </a:ext>
            </a:extLst>
          </p:cNvPr>
          <p:cNvSpPr/>
          <p:nvPr/>
        </p:nvSpPr>
        <p:spPr bwMode="auto">
          <a:xfrm>
            <a:off x="5107768" y="2717627"/>
            <a:ext cx="3700138" cy="694441"/>
          </a:xfrm>
          <a:prstGeom prst="wedgeRoundRectCallout">
            <a:avLst>
              <a:gd name="adj1" fmla="val -55919"/>
              <a:gd name="adj2" fmla="val 21070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“Scrub” Memory Errors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values and auto-fix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1DB02CFA-76AB-F233-8C7D-5D22193456E4}"/>
              </a:ext>
            </a:extLst>
          </p:cNvPr>
          <p:cNvSpPr/>
          <p:nvPr/>
        </p:nvSpPr>
        <p:spPr bwMode="auto">
          <a:xfrm>
            <a:off x="5107768" y="771002"/>
            <a:ext cx="3700138" cy="910649"/>
          </a:xfrm>
          <a:prstGeom prst="wedgeRoundRectCallout">
            <a:avLst>
              <a:gd name="adj1" fmla="val -57191"/>
              <a:gd name="adj2" fmla="val 52122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Off-the-Shelf Programmable Part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Gives us lower cost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Gives us higher performance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CC0F543C-795C-74CA-EF48-0069880567EE}"/>
              </a:ext>
            </a:extLst>
          </p:cNvPr>
          <p:cNvSpPr/>
          <p:nvPr/>
        </p:nvSpPr>
        <p:spPr bwMode="auto">
          <a:xfrm>
            <a:off x="5107769" y="1796468"/>
            <a:ext cx="3676548" cy="843426"/>
          </a:xfrm>
          <a:prstGeom prst="wedgeRoundRectCallout">
            <a:avLst>
              <a:gd name="adj1" fmla="val -56200"/>
              <a:gd name="adj2" fmla="val 9814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Redundancy</a:t>
            </a:r>
          </a:p>
          <a:p>
            <a:pPr marL="169863" marR="0" indent="-169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Vote on the outputs.</a:t>
            </a:r>
          </a:p>
          <a:p>
            <a:pPr marL="169863" marR="0" indent="-1698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majority is the right answer.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176047C-48C0-BB7B-16C6-EACEF2B41AE9}"/>
              </a:ext>
            </a:extLst>
          </p:cNvPr>
          <p:cNvSpPr/>
          <p:nvPr/>
        </p:nvSpPr>
        <p:spPr bwMode="auto">
          <a:xfrm>
            <a:off x="5107768" y="3489801"/>
            <a:ext cx="3700138" cy="1092405"/>
          </a:xfrm>
          <a:prstGeom prst="wedgeRoundRectCallout">
            <a:avLst>
              <a:gd name="adj1" fmla="val -58893"/>
              <a:gd name="adj2" fmla="val 4949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“Fix” Errors in the Background</a:t>
            </a: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Reprogram the damaged region.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Kind of like “Reconfigurable Computing”.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8515C2-955E-0ADF-68AA-59EC0C66B5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18"/>
          <a:stretch/>
        </p:blipFill>
        <p:spPr>
          <a:xfrm>
            <a:off x="-574134" y="3424121"/>
            <a:ext cx="1880622" cy="1419192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EBD50656-1078-896C-00D2-3A37597068EC}"/>
              </a:ext>
            </a:extLst>
          </p:cNvPr>
          <p:cNvSpPr/>
          <p:nvPr/>
        </p:nvSpPr>
        <p:spPr>
          <a:xfrm>
            <a:off x="1433188" y="3788966"/>
            <a:ext cx="2800145" cy="624840"/>
          </a:xfrm>
          <a:prstGeom prst="wedgeRoundRectCallout">
            <a:avLst>
              <a:gd name="adj1" fmla="val -55162"/>
              <a:gd name="adj2" fmla="val -12675"/>
              <a:gd name="adj3" fmla="val 16667"/>
            </a:avLst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175" algn="ctr"/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It sounds like you are only dealing with SEEs?</a:t>
            </a:r>
          </a:p>
        </p:txBody>
      </p:sp>
    </p:spTree>
    <p:extLst>
      <p:ext uri="{BB962C8B-B14F-4D97-AF65-F5344CB8AC3E}">
        <p14:creationId xmlns:p14="http://schemas.microsoft.com/office/powerpoint/2010/main" val="1531304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90BA0BD-AD1B-94D3-B1D3-C73825C76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3" y="633413"/>
            <a:ext cx="6645955" cy="343738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F8F05269-5C60-AAB5-90B3-9A46D14A2611}"/>
              </a:ext>
            </a:extLst>
          </p:cNvPr>
          <p:cNvSpPr/>
          <p:nvPr/>
        </p:nvSpPr>
        <p:spPr bwMode="auto">
          <a:xfrm>
            <a:off x="1693333" y="740661"/>
            <a:ext cx="3217225" cy="629079"/>
          </a:xfrm>
          <a:prstGeom prst="wedgeRoundRectCallout">
            <a:avLst>
              <a:gd name="adj1" fmla="val 64237"/>
              <a:gd name="adj2" fmla="val -9521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transistors get smaller, the probability of charge getting trapped in the insulators goes down.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 descr="Chart, line chart&#10;&#10;Description automatically generated">
            <a:extLst>
              <a:ext uri="{FF2B5EF4-FFF2-40B4-BE49-F238E27FC236}">
                <a16:creationId xmlns:a16="http://schemas.microsoft.com/office/drawing/2014/main" id="{C8F84CEA-0B68-8715-4ADC-ADC75376D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33" y="1682457"/>
            <a:ext cx="7543800" cy="310627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BE0B919-5F83-6D6E-EB5A-B92C50B4CD19}"/>
              </a:ext>
            </a:extLst>
          </p:cNvPr>
          <p:cNvSpPr txBox="1"/>
          <p:nvPr/>
        </p:nvSpPr>
        <p:spPr>
          <a:xfrm rot="16200000">
            <a:off x="7427558" y="3194117"/>
            <a:ext cx="1545616" cy="20774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750" b="1" dirty="0"/>
              <a:t>Courtesy of the Boeing Company</a:t>
            </a:r>
          </a:p>
        </p:txBody>
      </p:sp>
      <p:pic>
        <p:nvPicPr>
          <p:cNvPr id="25" name="Picture 24" descr="A picture containing text, device, meter, gauge&#10;&#10;Description automatically generated">
            <a:extLst>
              <a:ext uri="{FF2B5EF4-FFF2-40B4-BE49-F238E27FC236}">
                <a16:creationId xmlns:a16="http://schemas.microsoft.com/office/drawing/2014/main" id="{5B2E52BB-118F-123A-FFE2-2FED6945B6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42"/>
          <a:stretch/>
        </p:blipFill>
        <p:spPr>
          <a:xfrm>
            <a:off x="5494677" y="646466"/>
            <a:ext cx="2296705" cy="118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16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569805" y="1562146"/>
            <a:ext cx="3063074" cy="1836374"/>
            <a:chOff x="0" y="0"/>
            <a:chExt cx="4094329" cy="2538484"/>
          </a:xfrm>
        </p:grpSpPr>
        <p:pic>
          <p:nvPicPr>
            <p:cNvPr id="10" name="Picture 9" descr="MarkovChains2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14651" cy="114641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MarkovChains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949"/>
            <a:stretch/>
          </p:blipFill>
          <p:spPr bwMode="auto">
            <a:xfrm>
              <a:off x="0" y="1392072"/>
              <a:ext cx="1187355" cy="114641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Picture 11" descr="MarkovChains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537" y="0"/>
              <a:ext cx="2797792" cy="2524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50" dirty="0"/>
              <a:t>Simulate it and see if it is better.</a:t>
            </a:r>
            <a:br>
              <a:rPr lang="en-US" dirty="0"/>
            </a:br>
            <a:endParaRPr lang="en-US" sz="450" dirty="0"/>
          </a:p>
          <a:p>
            <a:pPr marL="160735" lvl="1" indent="-160735"/>
            <a:r>
              <a:rPr lang="en-US" sz="1350" dirty="0"/>
              <a:t>So, we did.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4277" y="3519204"/>
            <a:ext cx="3053450" cy="13243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90394" y="3508812"/>
            <a:ext cx="1513881" cy="13243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Word template Figure 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6702" y="1675650"/>
            <a:ext cx="2931398" cy="175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7180425" y="1727443"/>
            <a:ext cx="5715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ISS</a:t>
            </a:r>
          </a:p>
          <a:p>
            <a:pPr algn="l"/>
            <a:r>
              <a:rPr lang="en-US" sz="105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HEO</a:t>
            </a:r>
          </a:p>
          <a:p>
            <a:pPr algn="l"/>
            <a:r>
              <a:rPr lang="en-US" sz="105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HRBE</a:t>
            </a:r>
          </a:p>
          <a:p>
            <a:pPr algn="l"/>
            <a:r>
              <a:rPr lang="en-US" sz="105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</a:t>
            </a:r>
          </a:p>
          <a:p>
            <a:pPr algn="l"/>
            <a:endParaRPr lang="en-US" sz="105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05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E9175C15-7A74-47C2-8CC0-37E37937FB28}"/>
              </a:ext>
            </a:extLst>
          </p:cNvPr>
          <p:cNvSpPr/>
          <p:nvPr/>
        </p:nvSpPr>
        <p:spPr bwMode="auto">
          <a:xfrm>
            <a:off x="6215180" y="3729700"/>
            <a:ext cx="1672257" cy="636557"/>
          </a:xfrm>
          <a:prstGeom prst="wedgeEllipseCallout">
            <a:avLst>
              <a:gd name="adj1" fmla="val -56283"/>
              <a:gd name="adj2" fmla="val 4421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b="1" dirty="0">
                <a:solidFill>
                  <a:srgbClr val="003366"/>
                </a:solidFill>
              </a:rPr>
              <a:t>And it looked promising.</a:t>
            </a:r>
          </a:p>
        </p:txBody>
      </p:sp>
    </p:spTree>
    <p:extLst>
      <p:ext uri="{BB962C8B-B14F-4D97-AF65-F5344CB8AC3E}">
        <p14:creationId xmlns:p14="http://schemas.microsoft.com/office/powerpoint/2010/main" val="359235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88" y="137188"/>
            <a:ext cx="4691740" cy="290757"/>
          </a:xfrm>
        </p:spPr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Technical Readiness Level (TRL)</a:t>
            </a:r>
            <a:endParaRPr lang="en-US" sz="900" dirty="0"/>
          </a:p>
          <a:p>
            <a:pPr marL="353615" lvl="1" indent="-257175">
              <a:buNone/>
            </a:pPr>
            <a:r>
              <a:rPr lang="en-US" dirty="0"/>
              <a:t>If you want to fly on a NASA mission, you need to prove it works.</a:t>
            </a:r>
          </a:p>
        </p:txBody>
      </p:sp>
      <p:pic>
        <p:nvPicPr>
          <p:cNvPr id="8" name="Picture 7" descr="M:\02_Research\004_Funded_Budgets\020_NASA_ESPCoR_RadTolerantComputing_June10\Stack_Jan2013\Single_Battery\DSC_059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514" y="1766527"/>
            <a:ext cx="2213387" cy="228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B9B85A7-6964-46A6-A378-A18313C08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371" y="1156467"/>
            <a:ext cx="3311129" cy="365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8119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1500"/>
            <a:ext cx="6645955" cy="4238625"/>
          </a:xfrm>
        </p:spPr>
        <p:txBody>
          <a:bodyPr/>
          <a:lstStyle/>
          <a:p>
            <a:r>
              <a:rPr lang="en-US" dirty="0"/>
              <a:t>Step 1 – Build a Prototype to See if it is Possible</a:t>
            </a:r>
            <a:endParaRPr lang="en-US" i="1" dirty="0"/>
          </a:p>
          <a:p>
            <a:pPr lvl="1"/>
            <a:r>
              <a:rPr lang="en-US" dirty="0"/>
              <a:t>The </a:t>
            </a:r>
            <a:r>
              <a:rPr lang="en-US" b="1" u="sng" dirty="0"/>
              <a:t>Montana Space Grant Consortium </a:t>
            </a:r>
            <a:r>
              <a:rPr lang="en-US" dirty="0"/>
              <a:t>funds an investigation into conducting radiation tolerant computing research at MSU.  The goal is to understand the problem, propose a solution, and build relationships with scientists at NASA.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66825" y="4239722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83" name="Rounded Rectangle 82"/>
          <p:cNvSpPr/>
          <p:nvPr/>
        </p:nvSpPr>
        <p:spPr bwMode="auto">
          <a:xfrm>
            <a:off x="1208516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2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4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112" name="Picture 111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4796" y="1446785"/>
            <a:ext cx="2066037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 descr="Sensor_Proto_Setup 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50620" y="1446785"/>
            <a:ext cx="2064465" cy="1543050"/>
          </a:xfrm>
          <a:prstGeom prst="rect">
            <a:avLst/>
          </a:prstGeom>
        </p:spPr>
      </p:pic>
      <p:pic>
        <p:nvPicPr>
          <p:cNvPr id="115" name="Picture 114" descr="MSFC_Demo_ClintGauer_giving_AndrewKeys_DynamicIO_Demo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43718" y="1446785"/>
            <a:ext cx="2057400" cy="154305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2130526" y="3025757"/>
            <a:ext cx="4591049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(MSEE from MSU 2009) demo’s computer to MSFC Chief of Technology Andrew Keys</a:t>
            </a:r>
          </a:p>
        </p:txBody>
      </p:sp>
      <p:cxnSp>
        <p:nvCxnSpPr>
          <p:cNvPr id="117" name="Straight Arrow Connector 116"/>
          <p:cNvCxnSpPr/>
          <p:nvPr/>
        </p:nvCxnSpPr>
        <p:spPr bwMode="auto">
          <a:xfrm flipV="1">
            <a:off x="6718400" y="3025757"/>
            <a:ext cx="196719" cy="81852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38" name="Group 37"/>
          <p:cNvGrpSpPr/>
          <p:nvPr/>
        </p:nvGrpSpPr>
        <p:grpSpPr>
          <a:xfrm>
            <a:off x="1352091" y="4523167"/>
            <a:ext cx="6194723" cy="102850"/>
            <a:chOff x="436501" y="5228147"/>
            <a:chExt cx="7326552" cy="292533"/>
          </a:xfrm>
        </p:grpSpPr>
        <p:cxnSp>
          <p:nvCxnSpPr>
            <p:cNvPr id="39" name="Straight Arrow Connector 38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0" name="Straight Arrow Connector 39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1" name="Straight Arrow Connector 40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2" name="Straight Arrow Connector 41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3" name="Straight Arrow Connector 42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4" name="Straight Arrow Connector 4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5" name="Straight Arrow Connector 44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48" name="TextBox 47"/>
          <p:cNvSpPr txBox="1"/>
          <p:nvPr/>
        </p:nvSpPr>
        <p:spPr>
          <a:xfrm>
            <a:off x="2682094" y="461858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67458" y="462344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235941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02916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37172" y="4624364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71680" y="462710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61546" y="4625279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904241" y="4629005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57798" y="4639430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</p:spTree>
    <p:extLst>
      <p:ext uri="{BB962C8B-B14F-4D97-AF65-F5344CB8AC3E}">
        <p14:creationId xmlns:p14="http://schemas.microsoft.com/office/powerpoint/2010/main" val="3020428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1500"/>
            <a:ext cx="6645955" cy="4238625"/>
          </a:xfrm>
        </p:spPr>
        <p:txBody>
          <a:bodyPr/>
          <a:lstStyle/>
          <a:p>
            <a:r>
              <a:rPr lang="en-US" dirty="0"/>
              <a:t>Step 2 –Test in a Cyclotron 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b="1" dirty="0"/>
              <a:t> </a:t>
            </a:r>
            <a:r>
              <a:rPr lang="en-US" dirty="0"/>
              <a:t>funds the development of a more functional prototype and testing </a:t>
            </a:r>
            <a:br>
              <a:rPr lang="en-US" dirty="0"/>
            </a:br>
            <a:r>
              <a:rPr lang="en-US" dirty="0"/>
              <a:t>under bombardment by radiation at the Texas A&amp;M Radiation Effects Facility.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66825" y="4239722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67387" y="3353266"/>
            <a:ext cx="122160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3039698" y="3682055"/>
            <a:ext cx="808808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2434814" y="3683712"/>
            <a:ext cx="573677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Rounded Rectangle 82"/>
          <p:cNvSpPr/>
          <p:nvPr/>
        </p:nvSpPr>
        <p:spPr bwMode="auto">
          <a:xfrm>
            <a:off x="1208516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57" y="3376701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2407113" y="3337303"/>
            <a:ext cx="146480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2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2617642" y="4247399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4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60" name="Picture 59" descr="M:\02_Research\004_Funded_Budgets\020_NASA_ESPCoR_RadTolerantComputing_June10\Stack_Jan2013\Single_Battery\DSC_0596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88569" y="1357435"/>
            <a:ext cx="1492988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2" r="11392"/>
          <a:stretch/>
        </p:blipFill>
        <p:spPr>
          <a:xfrm>
            <a:off x="4141768" y="1357435"/>
            <a:ext cx="1557189" cy="1543050"/>
          </a:xfrm>
          <a:prstGeom prst="rect">
            <a:avLst/>
          </a:prstGeom>
        </p:spPr>
      </p:pic>
      <p:pic>
        <p:nvPicPr>
          <p:cNvPr id="65" name="Picture 4" descr="C:\Users\lameres\Desktop\DSCN1315.JPG"/>
          <p:cNvPicPr>
            <a:picLocks noChangeAspect="1" noChangeArrowheads="1"/>
          </p:cNvPicPr>
          <p:nvPr/>
        </p:nvPicPr>
        <p:blipFill>
          <a:blip r:embed="rId9" cstate="print"/>
          <a:srcRect l="23853" r="21980"/>
          <a:stretch>
            <a:fillRect/>
          </a:stretch>
        </p:blipFill>
        <p:spPr bwMode="auto">
          <a:xfrm>
            <a:off x="2888343" y="1357436"/>
            <a:ext cx="1114494" cy="1543050"/>
          </a:xfrm>
          <a:prstGeom prst="rect">
            <a:avLst/>
          </a:prstGeom>
          <a:noFill/>
        </p:spPr>
      </p:pic>
      <p:pic>
        <p:nvPicPr>
          <p:cNvPr id="66" name="Picture 2" descr="C:\Users\lameres\Desktop\DSCN1336.JPG"/>
          <p:cNvPicPr>
            <a:picLocks noChangeAspect="1" noChangeArrowheads="1"/>
          </p:cNvPicPr>
          <p:nvPr/>
        </p:nvPicPr>
        <p:blipFill>
          <a:blip r:embed="rId10" cstate="print"/>
          <a:srcRect t="2466" r="12484" b="7064"/>
          <a:stretch>
            <a:fillRect/>
          </a:stretch>
        </p:blipFill>
        <p:spPr bwMode="auto">
          <a:xfrm>
            <a:off x="5798076" y="1357436"/>
            <a:ext cx="1990342" cy="1543050"/>
          </a:xfrm>
          <a:prstGeom prst="rect">
            <a:avLst/>
          </a:prstGeom>
          <a:noFill/>
        </p:spPr>
      </p:pic>
      <p:sp>
        <p:nvSpPr>
          <p:cNvPr id="68" name="TextBox 67"/>
          <p:cNvSpPr txBox="1"/>
          <p:nvPr/>
        </p:nvSpPr>
        <p:spPr>
          <a:xfrm>
            <a:off x="3787699" y="2991782"/>
            <a:ext cx="2885300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 Weber (Ph.D., EE from MSU, 2014) prepares experiment.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 flipH="1" flipV="1">
            <a:off x="3538844" y="2961177"/>
            <a:ext cx="156047" cy="12136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45" name="Group 44"/>
          <p:cNvGrpSpPr/>
          <p:nvPr/>
        </p:nvGrpSpPr>
        <p:grpSpPr>
          <a:xfrm>
            <a:off x="1352091" y="4523167"/>
            <a:ext cx="6194723" cy="102850"/>
            <a:chOff x="436501" y="5228147"/>
            <a:chExt cx="7326552" cy="292533"/>
          </a:xfrm>
        </p:grpSpPr>
        <p:cxnSp>
          <p:nvCxnSpPr>
            <p:cNvPr id="46" name="Straight Arrow Connector 45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8" name="Straight Arrow Connector 47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0" name="Straight Arrow Connector 49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2" name="Straight Arrow Connector 51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3" name="Straight Arrow Connector 52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4" name="Straight Arrow Connector 53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55" name="TextBox 54"/>
          <p:cNvSpPr txBox="1"/>
          <p:nvPr/>
        </p:nvSpPr>
        <p:spPr>
          <a:xfrm>
            <a:off x="2682094" y="461858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67458" y="462344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35941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002916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37172" y="4624364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571680" y="462710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04241" y="4629005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157798" y="4639430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76" name="AutoShape 5"/>
          <p:cNvSpPr>
            <a:spLocks noChangeShapeType="1"/>
          </p:cNvSpPr>
          <p:nvPr/>
        </p:nvSpPr>
        <p:spPr bwMode="auto">
          <a:xfrm>
            <a:off x="6783642" y="1580281"/>
            <a:ext cx="35719" cy="244079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7" name="Text Box 6"/>
          <p:cNvSpPr txBox="1">
            <a:spLocks noChangeArrowheads="1"/>
          </p:cNvSpPr>
          <p:nvPr/>
        </p:nvSpPr>
        <p:spPr bwMode="auto">
          <a:xfrm>
            <a:off x="6098091" y="1336004"/>
            <a:ext cx="1035613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spcAft>
                <a:spcPts val="750"/>
              </a:spcAft>
            </a:pPr>
            <a:r>
              <a:rPr lang="en-US" altLang="en-US" sz="105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7729CF9-2203-4695-A799-43C98237EDEE}"/>
              </a:ext>
            </a:extLst>
          </p:cNvPr>
          <p:cNvSpPr txBox="1"/>
          <p:nvPr/>
        </p:nvSpPr>
        <p:spPr>
          <a:xfrm>
            <a:off x="7261546" y="4625279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26616189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1500"/>
            <a:ext cx="6645955" cy="4238625"/>
          </a:xfrm>
        </p:spPr>
        <p:txBody>
          <a:bodyPr/>
          <a:lstStyle/>
          <a:p>
            <a:r>
              <a:rPr lang="en-US" dirty="0"/>
              <a:t>Step 3 – Demonstrate as Flight Hardware on High Altitude Balloons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development of the computer into flight hardware for demonstration on high altitude balloon systems, both in Montana and at NASA.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66825" y="4239722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90" y="3679674"/>
            <a:ext cx="538759" cy="54864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67387" y="3353266"/>
            <a:ext cx="122160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14369" y="3351149"/>
            <a:ext cx="10312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3039698" y="3682055"/>
            <a:ext cx="808808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2434814" y="3683712"/>
            <a:ext cx="573677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22" y="3676140"/>
            <a:ext cx="715899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Rounded Rectangle 82"/>
          <p:cNvSpPr/>
          <p:nvPr/>
        </p:nvSpPr>
        <p:spPr bwMode="auto">
          <a:xfrm>
            <a:off x="1208516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57" y="3376701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2407113" y="3337303"/>
            <a:ext cx="146480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2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915902" y="3337301"/>
            <a:ext cx="1329669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940" y="3368547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2617642" y="4247399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083541" y="4238370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4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60" name="Picture 59" descr="M:\02_Research\004_Funded_Budgets\020_NASA_ESPCoR_RadTolerantComputing_June10\HASP\Flight\DSC_0806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4107886" y="1561953"/>
            <a:ext cx="1768223" cy="117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9" b="14004"/>
          <a:stretch/>
        </p:blipFill>
        <p:spPr bwMode="auto">
          <a:xfrm>
            <a:off x="1220455" y="1257179"/>
            <a:ext cx="2316494" cy="17683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2" name="Picture 61" descr="http://www.coe.montana.edu/ee/lameres/figures/HASP_view_from_Top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415" y="1276230"/>
            <a:ext cx="2293091" cy="17573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AutoShape 5"/>
          <p:cNvSpPr>
            <a:spLocks noChangeShapeType="1"/>
          </p:cNvSpPr>
          <p:nvPr/>
        </p:nvSpPr>
        <p:spPr bwMode="auto">
          <a:xfrm>
            <a:off x="5948003" y="1739102"/>
            <a:ext cx="35719" cy="244079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676540" y="1387073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</a:t>
            </a:r>
            <a:b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</a:b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Computer</a:t>
            </a:r>
            <a:endParaRPr lang="en-US" altLang="en-US" sz="105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6" name="Picture 65" descr="G:\DCIM\101MSDCF\DSC00001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2" r="18959" b="4924"/>
          <a:stretch/>
        </p:blipFill>
        <p:spPr bwMode="auto">
          <a:xfrm>
            <a:off x="3603276" y="1257178"/>
            <a:ext cx="742550" cy="7577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2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16200000">
            <a:off x="3472537" y="2149499"/>
            <a:ext cx="997898" cy="748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3" name="TextBox 72"/>
          <p:cNvSpPr txBox="1"/>
          <p:nvPr/>
        </p:nvSpPr>
        <p:spPr>
          <a:xfrm>
            <a:off x="4195776" y="3053206"/>
            <a:ext cx="2885300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(Ph.D., EE from MSU, 2014) prepares payload.</a:t>
            </a:r>
          </a:p>
        </p:txBody>
      </p:sp>
      <p:cxnSp>
        <p:nvCxnSpPr>
          <p:cNvPr id="76" name="Straight Arrow Connector 75"/>
          <p:cNvCxnSpPr/>
          <p:nvPr/>
        </p:nvCxnSpPr>
        <p:spPr bwMode="auto">
          <a:xfrm flipH="1" flipV="1">
            <a:off x="4029475" y="3035302"/>
            <a:ext cx="205979" cy="8831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54" name="Group 53"/>
          <p:cNvGrpSpPr/>
          <p:nvPr/>
        </p:nvGrpSpPr>
        <p:grpSpPr>
          <a:xfrm>
            <a:off x="1352091" y="4523167"/>
            <a:ext cx="6194723" cy="102850"/>
            <a:chOff x="436501" y="5228147"/>
            <a:chExt cx="7326552" cy="292533"/>
          </a:xfrm>
        </p:grpSpPr>
        <p:cxnSp>
          <p:nvCxnSpPr>
            <p:cNvPr id="55" name="Straight Arrow Connector 54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6" name="Straight Arrow Connector 55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8" name="Straight Arrow Connector 57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3" name="Straight Arrow Connector 62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4" name="Straight Arrow Connector 6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5" name="Straight Arrow Connector 64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7" name="Straight Arrow Connector 76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78" name="TextBox 77"/>
          <p:cNvSpPr txBox="1"/>
          <p:nvPr/>
        </p:nvSpPr>
        <p:spPr>
          <a:xfrm>
            <a:off x="2682094" y="461858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467458" y="462344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235941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002916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637172" y="4624364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571680" y="462710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904241" y="4629005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157798" y="4639430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7A7909-701F-4C49-8F26-7652CDEC13CA}"/>
              </a:ext>
            </a:extLst>
          </p:cNvPr>
          <p:cNvSpPr txBox="1"/>
          <p:nvPr/>
        </p:nvSpPr>
        <p:spPr>
          <a:xfrm>
            <a:off x="7261546" y="4625279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1895276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 descr="C:\Users\k91h784\Desktop\SL9_Best_of_Best\04_Team_w_Rocket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53"/>
          <a:stretch/>
        </p:blipFill>
        <p:spPr bwMode="auto">
          <a:xfrm>
            <a:off x="3107623" y="1354021"/>
            <a:ext cx="856487" cy="17351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7851"/>
            <a:ext cx="6645955" cy="4232275"/>
          </a:xfrm>
        </p:spPr>
        <p:txBody>
          <a:bodyPr/>
          <a:lstStyle/>
          <a:p>
            <a:r>
              <a:rPr lang="en-US" dirty="0"/>
              <a:t>Step 4 – Demonstrate as Flight Hardware on a Research Rockets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 the demonstration of the computer system on sounding rocket.</a:t>
            </a:r>
          </a:p>
          <a:p>
            <a:pPr lvl="1"/>
            <a:r>
              <a:rPr lang="en-US" dirty="0"/>
              <a:t>Flew on two rockets (2014 and 2016)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66825" y="4239722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3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90" y="3679674"/>
            <a:ext cx="538759" cy="54864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67387" y="3353266"/>
            <a:ext cx="122160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14369" y="3351149"/>
            <a:ext cx="10312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3039698" y="3682055"/>
            <a:ext cx="808808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2434814" y="3683712"/>
            <a:ext cx="573677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9" t="32611" r="26600" b="20900"/>
          <a:stretch/>
        </p:blipFill>
        <p:spPr>
          <a:xfrm>
            <a:off x="5323879" y="3681461"/>
            <a:ext cx="846535" cy="548640"/>
          </a:xfrm>
          <a:prstGeom prst="rect">
            <a:avLst/>
          </a:prstGeom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22" y="3676140"/>
            <a:ext cx="715899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Rounded Rectangle 82"/>
          <p:cNvSpPr/>
          <p:nvPr/>
        </p:nvSpPr>
        <p:spPr bwMode="auto">
          <a:xfrm>
            <a:off x="1208516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57" y="3376701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2407113" y="3337303"/>
            <a:ext cx="146480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2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915902" y="3337301"/>
            <a:ext cx="1329669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940" y="3368547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TextBox 89"/>
          <p:cNvSpPr txBox="1"/>
          <p:nvPr/>
        </p:nvSpPr>
        <p:spPr>
          <a:xfrm>
            <a:off x="5482596" y="3351148"/>
            <a:ext cx="75329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Sounding </a:t>
            </a:r>
            <a:b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Rocket Demo</a:t>
            </a:r>
          </a:p>
        </p:txBody>
      </p:sp>
      <p:sp>
        <p:nvSpPr>
          <p:cNvPr id="91" name="Rounded Rectangle 90"/>
          <p:cNvSpPr/>
          <p:nvPr/>
        </p:nvSpPr>
        <p:spPr bwMode="auto">
          <a:xfrm>
            <a:off x="5286332" y="3337300"/>
            <a:ext cx="910271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013" y="3368547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2617642" y="4247399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083541" y="4238370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291012" y="4238370"/>
            <a:ext cx="91456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(2012-2016)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4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>
            <a:off x="5182557" y="2252458"/>
            <a:ext cx="278540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pic>
        <p:nvPicPr>
          <p:cNvPr id="62" name="Picture 4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7" t="17147" r="17854" b="7152"/>
          <a:stretch/>
        </p:blipFill>
        <p:spPr bwMode="auto">
          <a:xfrm>
            <a:off x="4059424" y="1354021"/>
            <a:ext cx="1413692" cy="17127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64" name="Straight Connector 63"/>
          <p:cNvCxnSpPr>
            <a:stCxn id="62" idx="1"/>
          </p:cNvCxnSpPr>
          <p:nvPr/>
        </p:nvCxnSpPr>
        <p:spPr bwMode="auto">
          <a:xfrm flipH="1" flipV="1">
            <a:off x="3694891" y="1699013"/>
            <a:ext cx="364533" cy="511389"/>
          </a:xfrm>
          <a:prstGeom prst="lin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tangle 64"/>
          <p:cNvSpPr/>
          <p:nvPr/>
        </p:nvSpPr>
        <p:spPr bwMode="auto">
          <a:xfrm>
            <a:off x="3593017" y="1589476"/>
            <a:ext cx="105188" cy="10953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76" name="Picture 75" descr="C:\Users\k91h784\Desktop\SL9_Best_of_Best\05_Launch2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5" r="43655"/>
          <a:stretch/>
        </p:blipFill>
        <p:spPr bwMode="auto">
          <a:xfrm>
            <a:off x="5571330" y="1328212"/>
            <a:ext cx="815723" cy="17576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9" name="Picture 78" descr="C:\Users\k91h784\Desktop\SL9_Best_of_Best\Rocket_Camera\SL-9 Space.pn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92"/>
          <a:stretch/>
        </p:blipFill>
        <p:spPr bwMode="auto">
          <a:xfrm rot="16200000">
            <a:off x="6180450" y="1602755"/>
            <a:ext cx="1765504" cy="1216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C:\Users\k91h784\Dropbox\02_Research\004_Funded_Budgets\029_NASA_OCT_GCT_SoundingRocketPayload_July2012\08-Flight_Pictures_SL9_Best_of_Best\01_Payload_Assembly2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1" r="27804"/>
          <a:stretch/>
        </p:blipFill>
        <p:spPr bwMode="auto">
          <a:xfrm>
            <a:off x="1346661" y="1343495"/>
            <a:ext cx="1628775" cy="173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" name="Straight Arrow Connector 60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63" name="Group 62"/>
          <p:cNvGrpSpPr/>
          <p:nvPr/>
        </p:nvGrpSpPr>
        <p:grpSpPr>
          <a:xfrm>
            <a:off x="1352091" y="4523167"/>
            <a:ext cx="6194723" cy="102850"/>
            <a:chOff x="436501" y="5228147"/>
            <a:chExt cx="7326552" cy="292533"/>
          </a:xfrm>
        </p:grpSpPr>
        <p:cxnSp>
          <p:nvCxnSpPr>
            <p:cNvPr id="66" name="Straight Arrow Connector 65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3" name="Straight Arrow Connector 72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8" name="Straight Arrow Connector 77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2" name="Straight Arrow Connector 81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4" name="Straight Arrow Connector 8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7" name="Straight Arrow Connector 86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3" name="Straight Arrow Connector 92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4" name="Straight Arrow Connector 93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95" name="TextBox 94"/>
          <p:cNvSpPr txBox="1"/>
          <p:nvPr/>
        </p:nvSpPr>
        <p:spPr>
          <a:xfrm>
            <a:off x="2682094" y="461858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467458" y="462344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235941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002916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637172" y="4624364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571680" y="462710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904241" y="4629005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157798" y="4639430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113" name="AutoShape 5"/>
          <p:cNvSpPr>
            <a:spLocks noChangeShapeType="1"/>
          </p:cNvSpPr>
          <p:nvPr/>
        </p:nvSpPr>
        <p:spPr bwMode="auto">
          <a:xfrm flipV="1">
            <a:off x="6571681" y="2011803"/>
            <a:ext cx="162323" cy="27230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4" name="Text Box 6"/>
          <p:cNvSpPr txBox="1">
            <a:spLocks noChangeArrowheads="1"/>
          </p:cNvSpPr>
          <p:nvPr/>
        </p:nvSpPr>
        <p:spPr bwMode="auto">
          <a:xfrm>
            <a:off x="6490794" y="2284107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 defTabSz="685800">
              <a:spcAft>
                <a:spcPts val="750"/>
              </a:spcAft>
            </a:pPr>
            <a:r>
              <a:rPr lang="en-US" altLang="en-US" sz="105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MSU</a:t>
            </a:r>
            <a:br>
              <a:rPr lang="en-US" altLang="en-US" sz="105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</a:br>
            <a:r>
              <a:rPr lang="en-US" altLang="en-US" sz="105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Computer</a:t>
            </a:r>
            <a:endParaRPr lang="en-US" altLang="en-US" sz="105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AutoShape 5"/>
          <p:cNvSpPr>
            <a:spLocks noChangeShapeType="1"/>
          </p:cNvSpPr>
          <p:nvPr/>
        </p:nvSpPr>
        <p:spPr bwMode="auto">
          <a:xfrm flipH="1" flipV="1">
            <a:off x="6065044" y="1757362"/>
            <a:ext cx="507332" cy="52674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C9B059D-227C-4DC3-8A54-B68C5688C1A4}"/>
              </a:ext>
            </a:extLst>
          </p:cNvPr>
          <p:cNvSpPr txBox="1"/>
          <p:nvPr/>
        </p:nvSpPr>
        <p:spPr>
          <a:xfrm>
            <a:off x="7261546" y="4625279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4251725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84200"/>
            <a:ext cx="6645955" cy="4219575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8853" lvl="1" indent="0">
              <a:buNone/>
            </a:pP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1E1109D-FE4C-4017-9639-D258E52B4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024" y="1118248"/>
            <a:ext cx="6541953" cy="368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1310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4598216" cy="4231481"/>
          </a:xfrm>
        </p:spPr>
        <p:txBody>
          <a:bodyPr/>
          <a:lstStyle/>
          <a:p>
            <a:r>
              <a:rPr lang="en-US" dirty="0"/>
              <a:t>Step 6 – Demonstrate as a Stand-Alone Satellite </a:t>
            </a:r>
            <a:endParaRPr lang="en-US" i="1" dirty="0"/>
          </a:p>
          <a:p>
            <a:pPr marL="255985" lvl="1"/>
            <a:r>
              <a:rPr lang="en-US" b="1" u="sng" dirty="0"/>
              <a:t>NASA</a:t>
            </a:r>
            <a:r>
              <a:rPr lang="en-US" dirty="0"/>
              <a:t> funds the development of satellites to carry RadPC.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57" name="Group 56"/>
          <p:cNvGrpSpPr/>
          <p:nvPr/>
        </p:nvGrpSpPr>
        <p:grpSpPr>
          <a:xfrm>
            <a:off x="1352091" y="4523167"/>
            <a:ext cx="6194723" cy="102850"/>
            <a:chOff x="436501" y="5228147"/>
            <a:chExt cx="7326552" cy="292533"/>
          </a:xfrm>
        </p:grpSpPr>
        <p:cxnSp>
          <p:nvCxnSpPr>
            <p:cNvPr id="12" name="Straight Arrow Connector 11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0" name="Straight Arrow Connector 19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2" name="Straight Arrow Connector 21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1266825" y="4239722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82094" y="461858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67458" y="462344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35941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02916" y="4624364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7172" y="4624364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71680" y="4627109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90" y="3679674"/>
            <a:ext cx="538759" cy="54864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67387" y="3353266"/>
            <a:ext cx="122160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14369" y="3351149"/>
            <a:ext cx="10312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3039698" y="3682055"/>
            <a:ext cx="808808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2434814" y="3683712"/>
            <a:ext cx="573677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9" t="32611" r="26600" b="20900"/>
          <a:stretch/>
        </p:blipFill>
        <p:spPr>
          <a:xfrm>
            <a:off x="5323879" y="3681461"/>
            <a:ext cx="846535" cy="548640"/>
          </a:xfrm>
          <a:prstGeom prst="rect">
            <a:avLst/>
          </a:prstGeom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22" y="3676140"/>
            <a:ext cx="715899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232" y="3682175"/>
            <a:ext cx="742717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ounded Rectangle 82"/>
          <p:cNvSpPr/>
          <p:nvPr/>
        </p:nvSpPr>
        <p:spPr bwMode="auto">
          <a:xfrm>
            <a:off x="1208516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57" y="3376701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2407113" y="3337303"/>
            <a:ext cx="146480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2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915902" y="3337301"/>
            <a:ext cx="1329669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940" y="3368547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TextBox 89"/>
          <p:cNvSpPr txBox="1"/>
          <p:nvPr/>
        </p:nvSpPr>
        <p:spPr>
          <a:xfrm>
            <a:off x="5482596" y="3351148"/>
            <a:ext cx="75329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Sounding </a:t>
            </a:r>
            <a:b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Rocket Demo</a:t>
            </a:r>
          </a:p>
        </p:txBody>
      </p:sp>
      <p:sp>
        <p:nvSpPr>
          <p:cNvPr id="91" name="Rounded Rectangle 90"/>
          <p:cNvSpPr/>
          <p:nvPr/>
        </p:nvSpPr>
        <p:spPr bwMode="auto">
          <a:xfrm>
            <a:off x="5286332" y="3337300"/>
            <a:ext cx="910271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013" y="3368547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468507" y="3352563"/>
            <a:ext cx="6079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 </a:t>
            </a:r>
          </a:p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sp>
        <p:nvSpPr>
          <p:cNvPr id="94" name="Rounded Rectangle 93"/>
          <p:cNvSpPr/>
          <p:nvPr/>
        </p:nvSpPr>
        <p:spPr bwMode="auto">
          <a:xfrm>
            <a:off x="6241373" y="3338715"/>
            <a:ext cx="83511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9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09" y="3369961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TextBox 96"/>
          <p:cNvSpPr txBox="1"/>
          <p:nvPr/>
        </p:nvSpPr>
        <p:spPr>
          <a:xfrm>
            <a:off x="7386501" y="3354348"/>
            <a:ext cx="52520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 </a:t>
            </a:r>
          </a:p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sp>
        <p:nvSpPr>
          <p:cNvPr id="98" name="Rounded Rectangle 97"/>
          <p:cNvSpPr/>
          <p:nvPr/>
        </p:nvSpPr>
        <p:spPr bwMode="auto">
          <a:xfrm>
            <a:off x="7127224" y="3340501"/>
            <a:ext cx="784483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pic>
        <p:nvPicPr>
          <p:cNvPr id="9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498" y="3371747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2617642" y="4247399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083541" y="4238370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291012" y="4238370"/>
            <a:ext cx="91456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(2012-2016)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261340" y="4247399"/>
            <a:ext cx="8151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(2014-2016)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096564" y="4247399"/>
            <a:ext cx="8151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(2015-2020)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904241" y="4629005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157798" y="4639430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/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4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7E2434F-2492-434C-8924-AF07BF347F99}"/>
              </a:ext>
            </a:extLst>
          </p:cNvPr>
          <p:cNvSpPr txBox="1"/>
          <p:nvPr/>
        </p:nvSpPr>
        <p:spPr>
          <a:xfrm>
            <a:off x="7261546" y="4625279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053D5B-C8D5-46FC-A8A4-ADD9CA3ED2D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6" r="26909" b="3323"/>
          <a:stretch/>
        </p:blipFill>
        <p:spPr>
          <a:xfrm>
            <a:off x="7211650" y="3665681"/>
            <a:ext cx="615629" cy="55122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E70119D-108D-4B5F-B049-28B20200FA4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172" y="1063279"/>
            <a:ext cx="2025202" cy="20180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825DA1-5094-4167-BFC8-C736F7944E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807" y="1126531"/>
            <a:ext cx="1928582" cy="192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60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RadSat-g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1" name="Picture 10" descr="A picture containing indoor, wall, blue, sitting&#10;&#10;Description automatically generated">
            <a:extLst>
              <a:ext uri="{FF2B5EF4-FFF2-40B4-BE49-F238E27FC236}">
                <a16:creationId xmlns:a16="http://schemas.microsoft.com/office/drawing/2014/main" id="{BFCBB17B-B694-46F6-8744-107600F460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r="15315"/>
          <a:stretch/>
        </p:blipFill>
        <p:spPr>
          <a:xfrm>
            <a:off x="1390574" y="973051"/>
            <a:ext cx="3853898" cy="3837074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32EDE49-C9E6-4BCD-9179-EC0CBBCB5B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2" r="8302"/>
          <a:stretch/>
        </p:blipFill>
        <p:spPr>
          <a:xfrm rot="5400000">
            <a:off x="4765182" y="1237947"/>
            <a:ext cx="3781981" cy="2596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9DF8CE-0A2B-4CCA-9C78-90B48AA35FE3}"/>
              </a:ext>
            </a:extLst>
          </p:cNvPr>
          <p:cNvSpPr txBox="1"/>
          <p:nvPr/>
        </p:nvSpPr>
        <p:spPr>
          <a:xfrm>
            <a:off x="5266874" y="4473784"/>
            <a:ext cx="26873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latin typeface="Arial" pitchFamily="34" charset="0"/>
                <a:cs typeface="Arial" pitchFamily="34" charset="0"/>
              </a:rPr>
              <a:t>Brock &amp; Skylar Tamke (MSEE 2019) at Integration</a:t>
            </a:r>
          </a:p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Houston, TX. 2018.</a:t>
            </a:r>
          </a:p>
        </p:txBody>
      </p:sp>
    </p:spTree>
    <p:extLst>
      <p:ext uri="{BB962C8B-B14F-4D97-AF65-F5344CB8AC3E}">
        <p14:creationId xmlns:p14="http://schemas.microsoft.com/office/powerpoint/2010/main" val="14169964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RadSat-g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5" name="Picture 14" descr="A picture containing outdoor, sky, smoke&#10;&#10;Description automatically generated">
            <a:extLst>
              <a:ext uri="{FF2B5EF4-FFF2-40B4-BE49-F238E27FC236}">
                <a16:creationId xmlns:a16="http://schemas.microsoft.com/office/drawing/2014/main" id="{761DE704-6F98-4759-8827-2F32CDF11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635" y="662202"/>
            <a:ext cx="3270289" cy="4088858"/>
          </a:xfrm>
          <a:prstGeom prst="rect">
            <a:avLst/>
          </a:prstGeom>
        </p:spPr>
      </p:pic>
      <p:pic>
        <p:nvPicPr>
          <p:cNvPr id="6" name="Picture 5" descr="A picture containing person, outdoor, man&#10;&#10;Description automatically generated">
            <a:extLst>
              <a:ext uri="{FF2B5EF4-FFF2-40B4-BE49-F238E27FC236}">
                <a16:creationId xmlns:a16="http://schemas.microsoft.com/office/drawing/2014/main" id="{1452E14C-6D61-47D7-93E8-41811A3C02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7"/>
          <a:stretch/>
        </p:blipFill>
        <p:spPr>
          <a:xfrm rot="5400000">
            <a:off x="1061872" y="1404807"/>
            <a:ext cx="3851774" cy="28745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B1246A-F8E2-47F9-AF44-03A2C42DC1B9}"/>
              </a:ext>
            </a:extLst>
          </p:cNvPr>
          <p:cNvSpPr txBox="1"/>
          <p:nvPr/>
        </p:nvSpPr>
        <p:spPr>
          <a:xfrm>
            <a:off x="1737721" y="4543310"/>
            <a:ext cx="26873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Brock &amp; Skylar Tamke (MSEE 2000) at Launch.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0A471B-5E22-4043-BA2B-3F4A8BE3F4F4}"/>
              </a:ext>
            </a:extLst>
          </p:cNvPr>
          <p:cNvSpPr txBox="1"/>
          <p:nvPr/>
        </p:nvSpPr>
        <p:spPr>
          <a:xfrm>
            <a:off x="4906204" y="4384213"/>
            <a:ext cx="268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Orbital ATK OA9 ISS Resupply Mission.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Wallops Flight Facility, 5/22/18.</a:t>
            </a:r>
          </a:p>
        </p:txBody>
      </p:sp>
    </p:spTree>
    <p:extLst>
      <p:ext uri="{BB962C8B-B14F-4D97-AF65-F5344CB8AC3E}">
        <p14:creationId xmlns:p14="http://schemas.microsoft.com/office/powerpoint/2010/main" val="35807783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 Mission Concept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Build 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Launch it to the International Space Station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Push into orbit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Operate from Ground Station at MSU</a:t>
            </a:r>
          </a:p>
          <a:p>
            <a:pPr marL="0" indent="0"/>
            <a:endParaRPr lang="en-US" dirty="0"/>
          </a:p>
        </p:txBody>
      </p:sp>
      <p:pic>
        <p:nvPicPr>
          <p:cNvPr id="14" name="Picture 13" descr="A picture containing indoor, wall, blue, sitting&#10;&#10;Description automatically generated">
            <a:extLst>
              <a:ext uri="{FF2B5EF4-FFF2-40B4-BE49-F238E27FC236}">
                <a16:creationId xmlns:a16="http://schemas.microsoft.com/office/drawing/2014/main" id="{C0103375-BC99-4AD7-9A0A-D6C30AD6B5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r="15315"/>
          <a:stretch/>
        </p:blipFill>
        <p:spPr>
          <a:xfrm>
            <a:off x="6196693" y="613823"/>
            <a:ext cx="1632835" cy="1625706"/>
          </a:xfrm>
          <a:prstGeom prst="rect">
            <a:avLst/>
          </a:prstGeom>
        </p:spPr>
      </p:pic>
      <p:pic>
        <p:nvPicPr>
          <p:cNvPr id="10" name="Picture 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7FF68F9-3E29-4574-BEA2-B9F1C49E5F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132" y="2316089"/>
            <a:ext cx="2184066" cy="21865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E25E60-272C-4EB6-BC50-111E83E36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80" y="2316089"/>
            <a:ext cx="2184065" cy="2189021"/>
          </a:xfrm>
          <a:prstGeom prst="rect">
            <a:avLst/>
          </a:prstGeom>
        </p:spPr>
      </p:pic>
      <p:pic>
        <p:nvPicPr>
          <p:cNvPr id="20" name="Picture 19" descr="A close up of a device&#10;&#10;Description automatically generated">
            <a:extLst>
              <a:ext uri="{FF2B5EF4-FFF2-40B4-BE49-F238E27FC236}">
                <a16:creationId xmlns:a16="http://schemas.microsoft.com/office/drawing/2014/main" id="{F9BEC100-7C9E-4C1C-A02F-4EF2D5BDE4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371" y="2316090"/>
            <a:ext cx="2184065" cy="218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447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949A65-2C04-4BD8-903A-58714F8C4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311" y="648081"/>
            <a:ext cx="5350466" cy="395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2874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</a:t>
            </a:r>
          </a:p>
        </p:txBody>
      </p:sp>
      <p:pic>
        <p:nvPicPr>
          <p:cNvPr id="11" name="Picture 10" descr="A picture containing indoor, sitting&#10;&#10;Description automatically generated">
            <a:extLst>
              <a:ext uri="{FF2B5EF4-FFF2-40B4-BE49-F238E27FC236}">
                <a16:creationId xmlns:a16="http://schemas.microsoft.com/office/drawing/2014/main" id="{202C94E8-716E-4BF3-B08C-D76BFF698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307" y="643509"/>
            <a:ext cx="5241798" cy="408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345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</a:t>
            </a:r>
          </a:p>
        </p:txBody>
      </p:sp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39045D50-86B8-4343-9B19-07FE93903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749" y="578644"/>
            <a:ext cx="5214632" cy="423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4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 </a:t>
            </a: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D166FD05-B21E-4DD2-ABFC-ABFCC62CA1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94" y="649465"/>
            <a:ext cx="6113612" cy="407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942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B9BFFD37-ABA0-4BD1-AFB5-86D673D02A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0" r="18377"/>
          <a:stretch/>
        </p:blipFill>
        <p:spPr>
          <a:xfrm>
            <a:off x="1299485" y="1404184"/>
            <a:ext cx="3468458" cy="3351512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62D5B84E-E7B1-4323-98D2-112CEFD236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3" r="4961"/>
          <a:stretch/>
        </p:blipFill>
        <p:spPr>
          <a:xfrm rot="5400000">
            <a:off x="4380202" y="1220918"/>
            <a:ext cx="3791240" cy="26965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F77958-FD95-4D6F-A62C-530AD3176C3F}"/>
              </a:ext>
            </a:extLst>
          </p:cNvPr>
          <p:cNvSpPr txBox="1"/>
          <p:nvPr/>
        </p:nvSpPr>
        <p:spPr>
          <a:xfrm>
            <a:off x="4991570" y="4469946"/>
            <a:ext cx="268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Chris Major (MSEE 2000) at Integration</a:t>
            </a:r>
          </a:p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Houston, TX. 2018.</a:t>
            </a:r>
          </a:p>
        </p:txBody>
      </p:sp>
    </p:spTree>
    <p:extLst>
      <p:ext uri="{BB962C8B-B14F-4D97-AF65-F5344CB8AC3E}">
        <p14:creationId xmlns:p14="http://schemas.microsoft.com/office/powerpoint/2010/main" val="26599601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5" name="Picture 4" descr="A picture containing sky, outdoor, standing, person&#10;&#10;Description automatically generated">
            <a:extLst>
              <a:ext uri="{FF2B5EF4-FFF2-40B4-BE49-F238E27FC236}">
                <a16:creationId xmlns:a16="http://schemas.microsoft.com/office/drawing/2014/main" id="{9DD6A832-BD2D-4AFF-BAF0-E7D1FA4AC4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2" r="10082"/>
          <a:stretch/>
        </p:blipFill>
        <p:spPr>
          <a:xfrm>
            <a:off x="1372964" y="1505068"/>
            <a:ext cx="2957325" cy="20627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C2263A-F77F-492D-8384-6D0AB1FFE1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22850"/>
          <a:stretch/>
        </p:blipFill>
        <p:spPr>
          <a:xfrm>
            <a:off x="4438136" y="670832"/>
            <a:ext cx="3509796" cy="3867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817352-71A1-4589-9478-E6015FB25F2F}"/>
              </a:ext>
            </a:extLst>
          </p:cNvPr>
          <p:cNvSpPr txBox="1"/>
          <p:nvPr/>
        </p:nvSpPr>
        <p:spPr>
          <a:xfrm>
            <a:off x="1444329" y="3646003"/>
            <a:ext cx="268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Chris Major (MSEE 2000), Brock, &amp; Colter Barney (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BSCpE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 2021) at Launch.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08BD3D-01EC-4102-B9C3-09288E20AEE4}"/>
              </a:ext>
            </a:extLst>
          </p:cNvPr>
          <p:cNvSpPr txBox="1"/>
          <p:nvPr/>
        </p:nvSpPr>
        <p:spPr>
          <a:xfrm>
            <a:off x="4863562" y="4537983"/>
            <a:ext cx="2687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Northrop Grumman NG-12 ISS Resupply Mission.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NASA Wallops Flight Facility, 11/2/19.</a:t>
            </a:r>
          </a:p>
          <a:p>
            <a:pPr algn="ctr"/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2756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9" name="Picture 8" descr="A picture containing sky, grass, outdoor, field&#10;&#10;Description automatically generated">
            <a:extLst>
              <a:ext uri="{FF2B5EF4-FFF2-40B4-BE49-F238E27FC236}">
                <a16:creationId xmlns:a16="http://schemas.microsoft.com/office/drawing/2014/main" id="{703316BF-BD0A-4C01-BD24-E4114DB6A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83" y="1032742"/>
            <a:ext cx="6645955" cy="366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45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 Mission Concept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Build 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Launch it to the International Space Station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Put into Orbit using NanoRacks CubeSat Deployer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Operate from Ground Station at MSU</a:t>
            </a:r>
          </a:p>
          <a:p>
            <a:pPr marL="0" indent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796AF-E6A1-4705-BA0A-86FA60964E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r="7711"/>
          <a:stretch/>
        </p:blipFill>
        <p:spPr>
          <a:xfrm>
            <a:off x="5717552" y="2514209"/>
            <a:ext cx="2209397" cy="21840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46AC9D-CF3C-40A6-9695-53FA9E050E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7" t="335" r="13869"/>
          <a:stretch/>
        </p:blipFill>
        <p:spPr>
          <a:xfrm>
            <a:off x="3479967" y="2504457"/>
            <a:ext cx="2184066" cy="2184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444CBC-B866-49FF-A917-A0EABC1D0B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0" r="12395"/>
          <a:stretch/>
        </p:blipFill>
        <p:spPr>
          <a:xfrm>
            <a:off x="1225040" y="2497218"/>
            <a:ext cx="2184066" cy="2189021"/>
          </a:xfrm>
          <a:prstGeom prst="rect">
            <a:avLst/>
          </a:prstGeom>
        </p:spPr>
      </p:pic>
      <p:pic>
        <p:nvPicPr>
          <p:cNvPr id="17" name="Picture 1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5F5846F9-FC06-47BD-BF56-D8BCB17722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0" r="26822"/>
          <a:stretch/>
        </p:blipFill>
        <p:spPr>
          <a:xfrm>
            <a:off x="6244590" y="610462"/>
            <a:ext cx="1657928" cy="182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3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EE722-ACD9-4A53-8779-6067A0D4D4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4" t="28084" r="42163" b="61476"/>
          <a:stretch/>
        </p:blipFill>
        <p:spPr>
          <a:xfrm>
            <a:off x="2543175" y="578644"/>
            <a:ext cx="5408839" cy="418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851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B3129B-6D40-40C1-85C7-09CBD676D0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5" t="26451" r="38090" b="51949"/>
          <a:stretch/>
        </p:blipFill>
        <p:spPr>
          <a:xfrm>
            <a:off x="2892908" y="607341"/>
            <a:ext cx="4981549" cy="415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416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4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B8ED0-34F0-4EC6-ABF7-75B1B3A660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b="8839"/>
          <a:stretch/>
        </p:blipFill>
        <p:spPr>
          <a:xfrm>
            <a:off x="2416628" y="608240"/>
            <a:ext cx="5523140" cy="416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68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65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63" y="1840245"/>
            <a:ext cx="1410467" cy="2901686"/>
          </a:xfrm>
          <a:prstGeom prst="rect">
            <a:avLst/>
          </a:prstGeom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8A93E276-2778-4731-9628-943F36CBA1E5}"/>
              </a:ext>
            </a:extLst>
          </p:cNvPr>
          <p:cNvSpPr/>
          <p:nvPr/>
        </p:nvSpPr>
        <p:spPr bwMode="auto">
          <a:xfrm>
            <a:off x="1209010" y="893905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7365272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65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63" y="1840245"/>
            <a:ext cx="1410467" cy="2901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05847-47CE-428C-9D1D-9D1BC7299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381" y="1239171"/>
            <a:ext cx="5068056" cy="8738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CD022-E40B-4D7D-B1BB-077CAA9A0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383" y="2112975"/>
            <a:ext cx="5061074" cy="2191720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D8DED822-F778-4F8D-8712-3527CF0342FD}"/>
              </a:ext>
            </a:extLst>
          </p:cNvPr>
          <p:cNvSpPr/>
          <p:nvPr/>
        </p:nvSpPr>
        <p:spPr bwMode="auto">
          <a:xfrm>
            <a:off x="1209010" y="893905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8038616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65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63" y="1840245"/>
            <a:ext cx="1410467" cy="2901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05847-47CE-428C-9D1D-9D1BC7299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381" y="1239171"/>
            <a:ext cx="5068056" cy="8738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CD022-E40B-4D7D-B1BB-077CAA9A0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383" y="2112975"/>
            <a:ext cx="5061074" cy="2191720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BE52851C-2B4B-4F53-A53E-A06D80A4F76C}"/>
              </a:ext>
            </a:extLst>
          </p:cNvPr>
          <p:cNvSpPr/>
          <p:nvPr/>
        </p:nvSpPr>
        <p:spPr bwMode="auto">
          <a:xfrm>
            <a:off x="1241482" y="1444176"/>
            <a:ext cx="1012352" cy="345110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Nice!</a:t>
            </a:r>
          </a:p>
        </p:txBody>
      </p:sp>
    </p:spTree>
    <p:extLst>
      <p:ext uri="{BB962C8B-B14F-4D97-AF65-F5344CB8AC3E}">
        <p14:creationId xmlns:p14="http://schemas.microsoft.com/office/powerpoint/2010/main" val="15733004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Lunar Exploration in the Next 10 Years</a:t>
            </a:r>
            <a:endParaRPr lang="en-US" sz="1800" dirty="0"/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C500130-23EB-4C25-B0E9-ABB617A39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51" y="894288"/>
            <a:ext cx="6612988" cy="324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481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Lunar Exploration in the Next 10 Years</a:t>
            </a:r>
            <a:endParaRPr lang="en-US" sz="1800" dirty="0"/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C500130-23EB-4C25-B0E9-ABB617A39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51" y="894288"/>
            <a:ext cx="6612988" cy="324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k91h784\Desktop\header_logo.png">
            <a:extLst>
              <a:ext uri="{FF2B5EF4-FFF2-40B4-BE49-F238E27FC236}">
                <a16:creationId xmlns:a16="http://schemas.microsoft.com/office/drawing/2014/main" id="{8DA66533-EB23-4572-97AB-AA554866E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451" y="4326984"/>
            <a:ext cx="662726" cy="50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10DF0BA-F8F3-4DA8-983D-DA3FE113C49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876677" y="3590927"/>
            <a:ext cx="820361" cy="836117"/>
          </a:xfrm>
          <a:prstGeom prst="straightConnector1">
            <a:avLst/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435E8D4-D8ED-4108-86A0-00D15F3637EC}"/>
              </a:ext>
            </a:extLst>
          </p:cNvPr>
          <p:cNvSpPr txBox="1"/>
          <p:nvPr/>
        </p:nvSpPr>
        <p:spPr>
          <a:xfrm>
            <a:off x="5244744" y="4510089"/>
            <a:ext cx="143903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RadPC is here.</a:t>
            </a:r>
            <a:endParaRPr lang="en-US" sz="1050" b="1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1829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C19CA7-B253-44D1-AD40-7EDBF22DC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34" y="909151"/>
            <a:ext cx="4217058" cy="3824774"/>
          </a:xfrm>
          <a:prstGeom prst="rect">
            <a:avLst/>
          </a:prstGeom>
        </p:spPr>
      </p:pic>
      <p:pic>
        <p:nvPicPr>
          <p:cNvPr id="4" name="Picture 3" descr="A picture containing blue&#10;&#10;Description automatically generated">
            <a:extLst>
              <a:ext uri="{FF2B5EF4-FFF2-40B4-BE49-F238E27FC236}">
                <a16:creationId xmlns:a16="http://schemas.microsoft.com/office/drawing/2014/main" id="{56DC30A6-4CFA-4E61-3CFB-924CAA1B8F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4" t="8926" r="31470" b="22247"/>
          <a:stretch/>
        </p:blipFill>
        <p:spPr>
          <a:xfrm>
            <a:off x="5571703" y="909153"/>
            <a:ext cx="2304565" cy="1658131"/>
          </a:xfrm>
          <a:prstGeom prst="rect">
            <a:avLst/>
          </a:prstGeom>
        </p:spPr>
      </p:pic>
      <p:pic>
        <p:nvPicPr>
          <p:cNvPr id="6" name="Picture 5" descr="A close-up of a computer chip&#10;&#10;AI-generated content may be incorrect.">
            <a:extLst>
              <a:ext uri="{FF2B5EF4-FFF2-40B4-BE49-F238E27FC236}">
                <a16:creationId xmlns:a16="http://schemas.microsoft.com/office/drawing/2014/main" id="{FB99B40E-9DCD-9E9A-5F89-A64D947C4C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7" b="27753"/>
          <a:stretch/>
        </p:blipFill>
        <p:spPr>
          <a:xfrm>
            <a:off x="5571701" y="2607725"/>
            <a:ext cx="2304564" cy="21898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224793-C35D-8D56-DCAA-C84AC2B086E8}"/>
              </a:ext>
            </a:extLst>
          </p:cNvPr>
          <p:cNvSpPr txBox="1"/>
          <p:nvPr/>
        </p:nvSpPr>
        <p:spPr>
          <a:xfrm>
            <a:off x="6038850" y="4200525"/>
            <a:ext cx="958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erospace" panose="00000400000000000000" pitchFamily="2" charset="0"/>
              </a:rPr>
              <a:t>R</a:t>
            </a:r>
            <a:r>
              <a:rPr lang="en-US" sz="800" dirty="0">
                <a:solidFill>
                  <a:schemeClr val="bg1"/>
                </a:solidFill>
                <a:latin typeface="Aerospace" panose="00000400000000000000" pitchFamily="2" charset="0"/>
              </a:rPr>
              <a:t>ad</a:t>
            </a:r>
            <a:r>
              <a:rPr lang="en-US" sz="1000" dirty="0">
                <a:solidFill>
                  <a:schemeClr val="bg1"/>
                </a:solidFill>
                <a:latin typeface="Aerospace" panose="00000400000000000000" pitchFamily="2" charset="0"/>
              </a:rPr>
              <a:t>PC</a:t>
            </a:r>
          </a:p>
        </p:txBody>
      </p:sp>
    </p:spTree>
    <p:extLst>
      <p:ext uri="{BB962C8B-B14F-4D97-AF65-F5344CB8AC3E}">
        <p14:creationId xmlns:p14="http://schemas.microsoft.com/office/powerpoint/2010/main" val="38083158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3ECA7-F634-DFCC-A3F5-3B23EFDDF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940A0-18CD-AD39-D7FE-807AC03D5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4F605-0EB1-BB64-775C-CC3626D4A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5" name="Picture 4" descr="A space craft in a room&#10;&#10;AI-generated content may be incorrect.">
            <a:extLst>
              <a:ext uri="{FF2B5EF4-FFF2-40B4-BE49-F238E27FC236}">
                <a16:creationId xmlns:a16="http://schemas.microsoft.com/office/drawing/2014/main" id="{99B12168-5339-5A24-39D9-23FEF2379A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0" r="16463"/>
          <a:stretch/>
        </p:blipFill>
        <p:spPr>
          <a:xfrm>
            <a:off x="1330312" y="963747"/>
            <a:ext cx="3885193" cy="382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197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577CF-A6DD-5702-D0CC-0149BA2E9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D6E5-01B1-80EA-D74C-7DAF7108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04CCB-990E-3936-C949-B90B61B13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5" name="Picture 4" descr="A space craft in a room&#10;&#10;AI-generated content may be incorrect.">
            <a:extLst>
              <a:ext uri="{FF2B5EF4-FFF2-40B4-BE49-F238E27FC236}">
                <a16:creationId xmlns:a16="http://schemas.microsoft.com/office/drawing/2014/main" id="{869B865C-04E0-D382-0A6A-2B35BED462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0" r="16463"/>
          <a:stretch/>
        </p:blipFill>
        <p:spPr>
          <a:xfrm>
            <a:off x="1330312" y="963747"/>
            <a:ext cx="3885193" cy="3824714"/>
          </a:xfrm>
          <a:prstGeom prst="rect">
            <a:avLst/>
          </a:prstGeom>
        </p:spPr>
      </p:pic>
      <p:pic>
        <p:nvPicPr>
          <p:cNvPr id="6" name="Picture 5" descr="Close-up of a space shuttle&#10;&#10;AI-generated content may be incorrect.">
            <a:extLst>
              <a:ext uri="{FF2B5EF4-FFF2-40B4-BE49-F238E27FC236}">
                <a16:creationId xmlns:a16="http://schemas.microsoft.com/office/drawing/2014/main" id="{5CB6D74D-0D6E-FB6E-002A-8AFC49983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89" y="963747"/>
            <a:ext cx="2542767" cy="1561933"/>
          </a:xfrm>
          <a:prstGeom prst="rect">
            <a:avLst/>
          </a:prstGeom>
          <a:ln w="63500">
            <a:solidFill>
              <a:srgbClr val="FF000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C10BEC-B581-ECEB-02A0-06ED8C453396}"/>
              </a:ext>
            </a:extLst>
          </p:cNvPr>
          <p:cNvSpPr/>
          <p:nvPr/>
        </p:nvSpPr>
        <p:spPr bwMode="auto">
          <a:xfrm>
            <a:off x="2501153" y="1566583"/>
            <a:ext cx="675716" cy="534521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E41D3E-A2DC-A660-75BF-A2BA4880CB4A}"/>
              </a:ext>
            </a:extLst>
          </p:cNvPr>
          <p:cNvCxnSpPr>
            <a:cxnSpLocks/>
          </p:cNvCxnSpPr>
          <p:nvPr/>
        </p:nvCxnSpPr>
        <p:spPr bwMode="auto">
          <a:xfrm flipH="1">
            <a:off x="3176871" y="1106022"/>
            <a:ext cx="2138081" cy="601756"/>
          </a:xfrm>
          <a:prstGeom prst="lin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D51F4C-14CC-3FAF-7D86-14812D33AE2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58607" y="1979119"/>
            <a:ext cx="2130644" cy="300158"/>
          </a:xfrm>
          <a:prstGeom prst="lin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959545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A3134-CFE8-6B18-393C-572BF2592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CFF3A-204C-E5AC-9D1F-A9C6EC66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3E809-FFED-8CA2-EDA6-C03FB8766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5" name="Picture 4" descr="A space craft in a room&#10;&#10;AI-generated content may be incorrect.">
            <a:extLst>
              <a:ext uri="{FF2B5EF4-FFF2-40B4-BE49-F238E27FC236}">
                <a16:creationId xmlns:a16="http://schemas.microsoft.com/office/drawing/2014/main" id="{33A88034-8DAF-C727-1C5D-54B499C014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0" r="16463"/>
          <a:stretch/>
        </p:blipFill>
        <p:spPr>
          <a:xfrm>
            <a:off x="1330312" y="963747"/>
            <a:ext cx="3885193" cy="3824714"/>
          </a:xfrm>
          <a:prstGeom prst="rect">
            <a:avLst/>
          </a:prstGeom>
        </p:spPr>
      </p:pic>
      <p:pic>
        <p:nvPicPr>
          <p:cNvPr id="6" name="Picture 5" descr="Close-up of a space shuttle&#10;&#10;AI-generated content may be incorrect.">
            <a:extLst>
              <a:ext uri="{FF2B5EF4-FFF2-40B4-BE49-F238E27FC236}">
                <a16:creationId xmlns:a16="http://schemas.microsoft.com/office/drawing/2014/main" id="{BF98D9EB-E051-339D-6183-9ECCC37B4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89" y="963747"/>
            <a:ext cx="2542767" cy="1561933"/>
          </a:xfrm>
          <a:prstGeom prst="rect">
            <a:avLst/>
          </a:prstGeom>
          <a:ln w="63500">
            <a:solidFill>
              <a:srgbClr val="FF000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367CEC-2533-AB42-4EBD-058857F89EC5}"/>
              </a:ext>
            </a:extLst>
          </p:cNvPr>
          <p:cNvSpPr/>
          <p:nvPr/>
        </p:nvSpPr>
        <p:spPr bwMode="auto">
          <a:xfrm>
            <a:off x="2501153" y="1566583"/>
            <a:ext cx="675716" cy="534521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70E233-82D5-CF64-9E1F-AB59AE045EDE}"/>
              </a:ext>
            </a:extLst>
          </p:cNvPr>
          <p:cNvCxnSpPr>
            <a:cxnSpLocks/>
          </p:cNvCxnSpPr>
          <p:nvPr/>
        </p:nvCxnSpPr>
        <p:spPr bwMode="auto">
          <a:xfrm flipH="1">
            <a:off x="3176871" y="1106022"/>
            <a:ext cx="2138081" cy="601756"/>
          </a:xfrm>
          <a:prstGeom prst="lin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EF41EB-6611-254F-3AAF-46C2A456944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58607" y="1979119"/>
            <a:ext cx="2130644" cy="300158"/>
          </a:xfrm>
          <a:prstGeom prst="lin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 descr="A space shuttle in a room with flags&#10;&#10;AI-generated content may be incorrect.">
            <a:extLst>
              <a:ext uri="{FF2B5EF4-FFF2-40B4-BE49-F238E27FC236}">
                <a16:creationId xmlns:a16="http://schemas.microsoft.com/office/drawing/2014/main" id="{19CC8F3A-AAC5-B98C-3D09-AD5BF2C9A7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2" t="63449" b="-1"/>
          <a:stretch/>
        </p:blipFill>
        <p:spPr>
          <a:xfrm>
            <a:off x="5594541" y="2666784"/>
            <a:ext cx="2130796" cy="2100216"/>
          </a:xfrm>
          <a:prstGeom prst="rect">
            <a:avLst/>
          </a:prstGeom>
          <a:ln w="539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966806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61975"/>
            <a:ext cx="6645955" cy="4248150"/>
          </a:xfrm>
        </p:spPr>
        <p:txBody>
          <a:bodyPr/>
          <a:lstStyle/>
          <a:p>
            <a:pPr marL="5954" indent="-5954"/>
            <a:r>
              <a:rPr lang="en-US" sz="1200" dirty="0"/>
              <a:t> </a:t>
            </a:r>
            <a:endParaRPr lang="en-US" sz="1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B653A03-FA30-4FF4-98C1-E5DC2BD8BC2F}"/>
              </a:ext>
            </a:extLst>
          </p:cNvPr>
          <p:cNvGrpSpPr>
            <a:grpSpLocks noChangeAspect="1"/>
          </p:cNvGrpSpPr>
          <p:nvPr/>
        </p:nvGrpSpPr>
        <p:grpSpPr>
          <a:xfrm>
            <a:off x="1280577" y="594447"/>
            <a:ext cx="4139153" cy="4158926"/>
            <a:chOff x="-5181926" y="656170"/>
            <a:chExt cx="4996528" cy="5020396"/>
          </a:xfrm>
        </p:grpSpPr>
        <p:pic>
          <p:nvPicPr>
            <p:cNvPr id="19" name="Picture 18" descr="A picture containing text, newspaper&#10;&#10;Description automatically generated">
              <a:extLst>
                <a:ext uri="{FF2B5EF4-FFF2-40B4-BE49-F238E27FC236}">
                  <a16:creationId xmlns:a16="http://schemas.microsoft.com/office/drawing/2014/main" id="{2408C579-2B4E-46EC-8CD2-67342342DA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161"/>
            <a:stretch/>
          </p:blipFill>
          <p:spPr>
            <a:xfrm>
              <a:off x="-5181926" y="656170"/>
              <a:ext cx="4929151" cy="5020396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AC2C8C0-D280-4BD8-BB42-B02EEA3FD4AD}"/>
                </a:ext>
              </a:extLst>
            </p:cNvPr>
            <p:cNvSpPr/>
            <p:nvPr/>
          </p:nvSpPr>
          <p:spPr bwMode="auto">
            <a:xfrm>
              <a:off x="-1291752" y="1746304"/>
              <a:ext cx="1106354" cy="393026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86B97355-320F-4BB4-A85B-8FEECEB1D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217" y="1538566"/>
            <a:ext cx="3196871" cy="319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4AB7F25-98CD-AFE5-212F-A43129D8BCBA}"/>
              </a:ext>
            </a:extLst>
          </p:cNvPr>
          <p:cNvSpPr/>
          <p:nvPr/>
        </p:nvSpPr>
        <p:spPr bwMode="auto">
          <a:xfrm>
            <a:off x="5581169" y="660639"/>
            <a:ext cx="1957479" cy="836884"/>
          </a:xfrm>
          <a:prstGeom prst="wedgeRoundRectCallout">
            <a:avLst>
              <a:gd name="adj1" fmla="val 37171"/>
              <a:gd name="adj2" fmla="val 158627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5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Landing Site:</a:t>
            </a:r>
          </a:p>
          <a:p>
            <a:pPr algn="ctr"/>
            <a:r>
              <a:rPr lang="en-US" sz="15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 </a:t>
            </a:r>
            <a:r>
              <a:rPr lang="en-US" sz="15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Crisium</a:t>
            </a:r>
            <a:br>
              <a:rPr lang="en-US" sz="15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sea of crisis”</a:t>
            </a:r>
          </a:p>
        </p:txBody>
      </p:sp>
    </p:spTree>
    <p:extLst>
      <p:ext uri="{BB962C8B-B14F-4D97-AF65-F5344CB8AC3E}">
        <p14:creationId xmlns:p14="http://schemas.microsoft.com/office/powerpoint/2010/main" val="2177275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618334"/>
            <a:ext cx="7445320" cy="4191793"/>
          </a:xfrm>
        </p:spPr>
        <p:txBody>
          <a:bodyPr/>
          <a:lstStyle/>
          <a:p>
            <a:pPr marL="5954" indent="-5954"/>
            <a:r>
              <a:rPr lang="en-US" sz="1350" dirty="0"/>
              <a:t>Are you coming back?  Nope…</a:t>
            </a:r>
            <a:endParaRPr lang="en-US" sz="21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A82F89-95B8-4D7D-B57E-2A8580431C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13" t="4398" b="2402"/>
          <a:stretch/>
        </p:blipFill>
        <p:spPr>
          <a:xfrm>
            <a:off x="5031385" y="618334"/>
            <a:ext cx="2732723" cy="195818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1D863C96-4013-4EA7-8AEA-EE8FBADE0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64" y="985045"/>
            <a:ext cx="3606005" cy="360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close up of a sign&#10;&#10;Description automatically generated">
            <a:extLst>
              <a:ext uri="{FF2B5EF4-FFF2-40B4-BE49-F238E27FC236}">
                <a16:creationId xmlns:a16="http://schemas.microsoft.com/office/drawing/2014/main" id="{DC99D0A5-415E-479B-B4CB-9C6CD00305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t="8553" r="7831" b="3901"/>
          <a:stretch/>
        </p:blipFill>
        <p:spPr>
          <a:xfrm>
            <a:off x="5031387" y="2642396"/>
            <a:ext cx="2732722" cy="216773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51E414F-558D-446E-B9AB-DFE5D8B9A41E}"/>
              </a:ext>
            </a:extLst>
          </p:cNvPr>
          <p:cNvSpPr/>
          <p:nvPr/>
        </p:nvSpPr>
        <p:spPr bwMode="auto">
          <a:xfrm>
            <a:off x="1256563" y="1047356"/>
            <a:ext cx="1957479" cy="597235"/>
          </a:xfrm>
          <a:prstGeom prst="wedgeRoundRectCallout">
            <a:avLst>
              <a:gd name="adj1" fmla="val 88651"/>
              <a:gd name="adj2" fmla="val 143837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5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 Crisium</a:t>
            </a:r>
            <a:br>
              <a:rPr lang="en-US" sz="15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sea of crisis”</a:t>
            </a:r>
            <a:endParaRPr lang="en-US" sz="1050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66DE1E0B-7819-4F43-9802-5C26013A56C6}"/>
              </a:ext>
            </a:extLst>
          </p:cNvPr>
          <p:cNvSpPr/>
          <p:nvPr/>
        </p:nvSpPr>
        <p:spPr bwMode="auto">
          <a:xfrm>
            <a:off x="1256565" y="3859839"/>
            <a:ext cx="1772387" cy="545476"/>
          </a:xfrm>
          <a:prstGeom prst="wedgeRoundRectCallout">
            <a:avLst>
              <a:gd name="adj1" fmla="val 97410"/>
              <a:gd name="adj2" fmla="val -267634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 from Earth with the Naked Eye</a:t>
            </a:r>
            <a:endParaRPr lang="en-US" sz="1350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CF148015-F927-4CB1-B676-27F36367B0D4}"/>
              </a:ext>
            </a:extLst>
          </p:cNvPr>
          <p:cNvSpPr/>
          <p:nvPr/>
        </p:nvSpPr>
        <p:spPr bwMode="auto">
          <a:xfrm>
            <a:off x="3256693" y="3903097"/>
            <a:ext cx="2075300" cy="545476"/>
          </a:xfrm>
          <a:prstGeom prst="wedgeRoundRectCallout">
            <a:avLst>
              <a:gd name="adj1" fmla="val 3428"/>
              <a:gd name="adj2" fmla="val -285969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Bobcats on the Moon for the next 1000 years!</a:t>
            </a:r>
          </a:p>
        </p:txBody>
      </p:sp>
    </p:spTree>
    <p:extLst>
      <p:ext uri="{BB962C8B-B14F-4D97-AF65-F5344CB8AC3E}">
        <p14:creationId xmlns:p14="http://schemas.microsoft.com/office/powerpoint/2010/main" val="7981497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618334"/>
            <a:ext cx="7436853" cy="4191793"/>
          </a:xfrm>
        </p:spPr>
        <p:txBody>
          <a:bodyPr/>
          <a:lstStyle/>
          <a:p>
            <a:pPr marL="5954" indent="-5954"/>
            <a:r>
              <a:rPr lang="en-US" sz="1350" dirty="0"/>
              <a:t>We Decided to Send Messages to the Moon</a:t>
            </a:r>
            <a:endParaRPr lang="en-US" sz="1800" dirty="0"/>
          </a:p>
        </p:txBody>
      </p:sp>
      <p:pic>
        <p:nvPicPr>
          <p:cNvPr id="5" name="Picture 2" descr="MSUexponent">
            <a:extLst>
              <a:ext uri="{FF2B5EF4-FFF2-40B4-BE49-F238E27FC236}">
                <a16:creationId xmlns:a16="http://schemas.microsoft.com/office/drawing/2014/main" id="{35826737-E64D-C268-E219-2E1BDC625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89" y="1094445"/>
            <a:ext cx="2902078" cy="354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nd Message to the Moon">
            <a:extLst>
              <a:ext uri="{FF2B5EF4-FFF2-40B4-BE49-F238E27FC236}">
                <a16:creationId xmlns:a16="http://schemas.microsoft.com/office/drawing/2014/main" id="{5EB247B8-202B-3CA1-3864-86ED6A1A3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61" y="1227538"/>
            <a:ext cx="5218936" cy="327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07931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1" y="618334"/>
            <a:ext cx="6102098" cy="4191793"/>
          </a:xfrm>
        </p:spPr>
        <p:txBody>
          <a:bodyPr/>
          <a:lstStyle/>
          <a:p>
            <a:pPr marL="5954" indent="-5954"/>
            <a:r>
              <a:rPr lang="en-US" sz="1350" dirty="0"/>
              <a:t>We Decided to Send Messages to the Moon</a:t>
            </a:r>
          </a:p>
          <a:p>
            <a:pPr marL="377428" lvl="1" indent="-214313"/>
            <a: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  <a:t>1000 inspirational messages (well, mostly…) &amp; 700+ pictures.</a:t>
            </a:r>
          </a:p>
          <a:p>
            <a:pPr marL="377428" lvl="1" indent="-214313"/>
            <a: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  <a:t>Tributes from MSU departments, colleges, &amp; President Cruzado.</a:t>
            </a:r>
          </a:p>
          <a:p>
            <a:pPr marL="377428" lvl="1" indent="-214313"/>
            <a: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  <a:t>Videos from the Governor, our two US Senators, </a:t>
            </a:r>
            <a:b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</a:br>
            <a: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  <a:t>and our US Representative.</a:t>
            </a:r>
          </a:p>
          <a:p>
            <a:pPr marL="377428" lvl="1" indent="-214313"/>
            <a:r>
              <a:rPr lang="en-US" sz="1350" dirty="0">
                <a:solidFill>
                  <a:srgbClr val="000000"/>
                </a:solidFill>
              </a:rPr>
              <a:t>Every Edition of the MSU Student News Paper the </a:t>
            </a:r>
            <a:br>
              <a:rPr lang="en-US" sz="1350" dirty="0">
                <a:solidFill>
                  <a:srgbClr val="000000"/>
                </a:solidFill>
              </a:rPr>
            </a:br>
            <a:r>
              <a:rPr lang="en-US" sz="1350" dirty="0">
                <a:solidFill>
                  <a:srgbClr val="000000"/>
                </a:solidFill>
              </a:rPr>
              <a:t>Exponent (</a:t>
            </a:r>
            <a:r>
              <a:rPr lang="en-US" sz="1350" dirty="0">
                <a:solidFill>
                  <a:srgbClr val="000000"/>
                </a:solidFill>
                <a:highlight>
                  <a:srgbClr val="FFFF00"/>
                </a:highlight>
              </a:rPr>
              <a:t>since 1895!)</a:t>
            </a:r>
            <a:endParaRPr lang="en-US" sz="1350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9D9FE3-BEDA-3714-794A-BF54A7304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487" y="3160833"/>
            <a:ext cx="2981131" cy="1578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AF58C7-B65C-2D1B-7F03-DA23A9CC4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575" y="2571752"/>
            <a:ext cx="3473243" cy="2204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A9FC93-9A80-65B3-FB1C-2251365BE2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765"/>
          <a:stretch/>
        </p:blipFill>
        <p:spPr>
          <a:xfrm>
            <a:off x="1293186" y="2709829"/>
            <a:ext cx="2981131" cy="355808"/>
          </a:xfrm>
          <a:prstGeom prst="rect">
            <a:avLst/>
          </a:prstGeom>
        </p:spPr>
      </p:pic>
      <p:pic>
        <p:nvPicPr>
          <p:cNvPr id="10" name="Picture 6" descr="RadPC Lunar Memorabelia Board">
            <a:extLst>
              <a:ext uri="{FF2B5EF4-FFF2-40B4-BE49-F238E27FC236}">
                <a16:creationId xmlns:a16="http://schemas.microsoft.com/office/drawing/2014/main" id="{13EF7773-4260-1A4F-E18F-FE4780097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20" y="632129"/>
            <a:ext cx="843790" cy="80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5B09B4-17DA-E746-1B71-6EF6B2DEEC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" b="7024"/>
          <a:stretch/>
        </p:blipFill>
        <p:spPr>
          <a:xfrm>
            <a:off x="6197022" y="1552613"/>
            <a:ext cx="1426986" cy="8058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E0BC17-F782-DEBA-CAD8-5E91E213B7C9}"/>
              </a:ext>
            </a:extLst>
          </p:cNvPr>
          <p:cNvSpPr txBox="1"/>
          <p:nvPr/>
        </p:nvSpPr>
        <p:spPr>
          <a:xfrm>
            <a:off x="6040580" y="2358474"/>
            <a:ext cx="173987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i="1" dirty="0">
                <a:latin typeface="Arial" panose="020B0604020202020204" pitchFamily="34" charset="0"/>
                <a:cs typeface="Arial" panose="020B0604020202020204" pitchFamily="34" charset="0"/>
              </a:rPr>
              <a:t>MSU President Waded Cruzado</a:t>
            </a:r>
            <a:endParaRPr lang="en-US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2452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15CA6-3DDA-E4BA-61B6-25DF86455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561975"/>
            <a:ext cx="7445320" cy="4248150"/>
          </a:xfrm>
        </p:spPr>
        <p:txBody>
          <a:bodyPr/>
          <a:lstStyle/>
          <a:p>
            <a:r>
              <a:rPr lang="en-US" dirty="0"/>
              <a:t>Current Status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DF448C6-F8AE-AF8D-6843-186C8142B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23607842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33C00-7AEF-D8DF-9DDA-EC422747E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3B12A-9171-32B7-5050-156C359F2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61975"/>
            <a:ext cx="7441087" cy="4248150"/>
          </a:xfrm>
        </p:spPr>
        <p:txBody>
          <a:bodyPr/>
          <a:lstStyle/>
          <a:p>
            <a:r>
              <a:rPr lang="en-US" dirty="0"/>
              <a:t>Current Status – </a:t>
            </a:r>
            <a:r>
              <a:rPr lang="en-US" i="1" dirty="0"/>
              <a:t>Mission Accomplished!!!</a:t>
            </a:r>
          </a:p>
          <a:p>
            <a:endParaRPr lang="en-US" sz="75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72D5091-6E66-ABCC-3C96-3F0037A6D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pic>
        <p:nvPicPr>
          <p:cNvPr id="3074" name="Picture 2" descr="MSU Computer Lands on Moon">
            <a:extLst>
              <a:ext uri="{FF2B5EF4-FFF2-40B4-BE49-F238E27FC236}">
                <a16:creationId xmlns:a16="http://schemas.microsoft.com/office/drawing/2014/main" id="{F99AB782-7D70-1F71-9E09-8D12AF803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66" y="907603"/>
            <a:ext cx="8619067" cy="390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99393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459A1-ED96-D8A8-7252-04903E2FE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A47AB-9A85-B9F0-F6AB-38CD30CE0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61975"/>
            <a:ext cx="7441087" cy="4248150"/>
          </a:xfrm>
        </p:spPr>
        <p:txBody>
          <a:bodyPr/>
          <a:lstStyle/>
          <a:p>
            <a:r>
              <a:rPr lang="en-US" dirty="0"/>
              <a:t>Launch was January 15, 2025 from </a:t>
            </a:r>
            <a:r>
              <a:rPr lang="en-US" dirty="0" err="1"/>
              <a:t>KSC</a:t>
            </a:r>
            <a:endParaRPr lang="en-US" i="1" dirty="0"/>
          </a:p>
          <a:p>
            <a:endParaRPr lang="en-US" sz="750" dirty="0"/>
          </a:p>
        </p:txBody>
      </p:sp>
      <p:pic>
        <p:nvPicPr>
          <p:cNvPr id="5" name="Picture 4" descr="A group of men standing on a bridge&#10;&#10;AI-generated content may be incorrect.">
            <a:extLst>
              <a:ext uri="{FF2B5EF4-FFF2-40B4-BE49-F238E27FC236}">
                <a16:creationId xmlns:a16="http://schemas.microsoft.com/office/drawing/2014/main" id="{10F7C398-A8B5-C21D-155C-E512F58580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6" t="6968" r="27777"/>
          <a:stretch/>
        </p:blipFill>
        <p:spPr>
          <a:xfrm>
            <a:off x="2814830" y="883849"/>
            <a:ext cx="2675275" cy="2559601"/>
          </a:xfrm>
          <a:prstGeom prst="rect">
            <a:avLst/>
          </a:prstGeom>
        </p:spPr>
      </p:pic>
      <p:pic>
        <p:nvPicPr>
          <p:cNvPr id="4" name="BGM1_Launch7_1-15-25">
            <a:hlinkClick r:id="" action="ppaction://media"/>
            <a:extLst>
              <a:ext uri="{FF2B5EF4-FFF2-40B4-BE49-F238E27FC236}">
                <a16:creationId xmlns:a16="http://schemas.microsoft.com/office/drawing/2014/main" id="{7AA59DF1-6FF3-AD29-6466-C901F994C9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44810" y="561975"/>
            <a:ext cx="2392747" cy="4250274"/>
          </a:xfrm>
          <a:prstGeom prst="rect">
            <a:avLst/>
          </a:prstGeom>
        </p:spPr>
      </p:pic>
      <p:pic>
        <p:nvPicPr>
          <p:cNvPr id="6" name="Picture 5" descr="A rocket on a launch pad&#10;&#10;AI-generated content may be incorrect.">
            <a:extLst>
              <a:ext uri="{FF2B5EF4-FFF2-40B4-BE49-F238E27FC236}">
                <a16:creationId xmlns:a16="http://schemas.microsoft.com/office/drawing/2014/main" id="{B35D797D-54A0-2E18-1FD8-819305A890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4" r="32231"/>
          <a:stretch/>
        </p:blipFill>
        <p:spPr>
          <a:xfrm>
            <a:off x="1186014" y="883847"/>
            <a:ext cx="1566890" cy="2553965"/>
          </a:xfrm>
          <a:prstGeom prst="rect">
            <a:avLst/>
          </a:prstGeom>
        </p:spPr>
      </p:pic>
      <p:pic>
        <p:nvPicPr>
          <p:cNvPr id="8" name="Picture 7" descr="A group of people sitting at a table with laptops&#10;&#10;AI-generated content may be incorrect.">
            <a:extLst>
              <a:ext uri="{FF2B5EF4-FFF2-40B4-BE49-F238E27FC236}">
                <a16:creationId xmlns:a16="http://schemas.microsoft.com/office/drawing/2014/main" id="{9A1FABA8-1741-382C-D6B3-B4C5D21BEE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53" y="3512854"/>
            <a:ext cx="2182879" cy="1227869"/>
          </a:xfrm>
          <a:prstGeom prst="rect">
            <a:avLst/>
          </a:prstGeom>
        </p:spPr>
      </p:pic>
      <p:pic>
        <p:nvPicPr>
          <p:cNvPr id="9" name="Picture 8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C9FB71D5-3E93-EBBF-B5C1-0BF8B875A56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18722" r="18822" b="5441"/>
          <a:stretch/>
        </p:blipFill>
        <p:spPr>
          <a:xfrm>
            <a:off x="3454859" y="3521354"/>
            <a:ext cx="2012121" cy="121086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A0EA872C-5612-51AA-34B2-2FBF8D191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96031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4BD0B-5160-2E1E-BC2F-2E66D2152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25D20-99C1-DBEB-B59E-8E5252F59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52450"/>
            <a:ext cx="6645955" cy="4257675"/>
          </a:xfrm>
        </p:spPr>
        <p:txBody>
          <a:bodyPr/>
          <a:lstStyle/>
          <a:p>
            <a:r>
              <a:rPr lang="en-US" dirty="0"/>
              <a:t>RadPC Operated enroute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CA50FD-2274-5DCC-7735-64D3EA63A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74" y="897720"/>
            <a:ext cx="3025229" cy="27074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F809DE-6F70-A223-FFE7-06E75B516B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5" t="21758" r="11780"/>
          <a:stretch/>
        </p:blipFill>
        <p:spPr>
          <a:xfrm>
            <a:off x="1389757" y="3025439"/>
            <a:ext cx="3148907" cy="1749077"/>
          </a:xfrm>
          <a:prstGeom prst="rect">
            <a:avLst/>
          </a:prstGeom>
        </p:spPr>
      </p:pic>
      <p:pic>
        <p:nvPicPr>
          <p:cNvPr id="21" name="Picture 20" descr="A screenshot of a space ship&#10;&#10;AI-generated content may be incorrect.">
            <a:extLst>
              <a:ext uri="{FF2B5EF4-FFF2-40B4-BE49-F238E27FC236}">
                <a16:creationId xmlns:a16="http://schemas.microsoft.com/office/drawing/2014/main" id="{F9206B7F-6142-7E77-17FE-A50DB355A4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757" y="897718"/>
            <a:ext cx="3100874" cy="2016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FB641C-A222-078E-3176-227F882A4163}"/>
              </a:ext>
            </a:extLst>
          </p:cNvPr>
          <p:cNvSpPr txBox="1"/>
          <p:nvPr/>
        </p:nvSpPr>
        <p:spPr>
          <a:xfrm>
            <a:off x="4823067" y="3810681"/>
            <a:ext cx="29311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RadPC Powered on first 6 hours after launch.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4D4A026-715F-BCB5-7144-5177239E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27248716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4880B-CEB2-927F-0628-B09B97F4C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27E1C-7973-AB46-153C-762FF4F64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01" y="552450"/>
            <a:ext cx="7432620" cy="4257675"/>
          </a:xfrm>
        </p:spPr>
        <p:txBody>
          <a:bodyPr/>
          <a:lstStyle/>
          <a:p>
            <a:r>
              <a:rPr lang="en-US" dirty="0"/>
              <a:t>45 days of transit + 14 days on the surface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9FF7F2-485E-90B0-A2AA-B52D00BD2115}"/>
              </a:ext>
            </a:extLst>
          </p:cNvPr>
          <p:cNvSpPr txBox="1"/>
          <p:nvPr/>
        </p:nvSpPr>
        <p:spPr>
          <a:xfrm>
            <a:off x="4823067" y="3810681"/>
            <a:ext cx="29311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RadPC Powered on first 6 hours after launch.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Blue Ghost Mission 1 trajectory - lunar transit">
            <a:extLst>
              <a:ext uri="{FF2B5EF4-FFF2-40B4-BE49-F238E27FC236}">
                <a16:creationId xmlns:a16="http://schemas.microsoft.com/office/drawing/2014/main" id="{6404BB27-FF88-5D77-52E2-464D8B808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9" y="877343"/>
            <a:ext cx="6539650" cy="367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ADE0FB7-54A5-3582-D6B8-8A2685449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21152558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B7AD6-B26F-FA26-5E2C-8E7F4C757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9534E0-DA99-B9D0-E2AA-B4A715CDB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115" y="552451"/>
            <a:ext cx="4304749" cy="42748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6044-B8B7-5742-275C-2FC7B937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52450"/>
            <a:ext cx="7441087" cy="4257675"/>
          </a:xfrm>
        </p:spPr>
        <p:txBody>
          <a:bodyPr/>
          <a:lstStyle/>
          <a:p>
            <a:r>
              <a:rPr lang="en-US" dirty="0"/>
              <a:t>How we get there.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604A7-D211-2ED8-BE97-2AF91A1E4FE2}"/>
              </a:ext>
            </a:extLst>
          </p:cNvPr>
          <p:cNvSpPr txBox="1"/>
          <p:nvPr/>
        </p:nvSpPr>
        <p:spPr>
          <a:xfrm>
            <a:off x="208649" y="4052750"/>
            <a:ext cx="26770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Three passes through Van Allen Radiation Belts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CE40A9C-8A9F-34D2-4106-3426C4E6A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24667056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66348-1793-AFD4-DC18-38B50FFEA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B07D0-8739-C47C-55C1-12258F13A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52450"/>
            <a:ext cx="7441087" cy="4257675"/>
          </a:xfrm>
        </p:spPr>
        <p:txBody>
          <a:bodyPr/>
          <a:lstStyle/>
          <a:p>
            <a:r>
              <a:rPr lang="en-US" dirty="0"/>
              <a:t>What kind of data do we get?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B9EE7-C509-C86B-6E4C-18974FBEB092}"/>
              </a:ext>
            </a:extLst>
          </p:cNvPr>
          <p:cNvSpPr txBox="1"/>
          <p:nvPr/>
        </p:nvSpPr>
        <p:spPr>
          <a:xfrm>
            <a:off x="1062567" y="881538"/>
            <a:ext cx="29268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Most Radiation Observed is in Earth’s Own Belts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EAFB11-0A15-AE29-014F-1F80F03439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02" t="32019" r="35120" b="54001"/>
          <a:stretch/>
        </p:blipFill>
        <p:spPr>
          <a:xfrm>
            <a:off x="1648174" y="1481702"/>
            <a:ext cx="1877876" cy="169528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1E58003-E150-C0F1-2857-8D643F078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pic>
        <p:nvPicPr>
          <p:cNvPr id="2" name="Picture 1" descr="A diagram of a graph&#10;&#10;AI-generated content may be incorrect.">
            <a:extLst>
              <a:ext uri="{FF2B5EF4-FFF2-40B4-BE49-F238E27FC236}">
                <a16:creationId xmlns:a16="http://schemas.microsoft.com/office/drawing/2014/main" id="{B05E6B61-D3CF-DB09-E202-33116D657F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" t="11676" r="9356" b="28983"/>
          <a:stretch>
            <a:fillRect/>
          </a:stretch>
        </p:blipFill>
        <p:spPr>
          <a:xfrm>
            <a:off x="4445000" y="628650"/>
            <a:ext cx="4473075" cy="407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4992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EBB4C-7373-F931-401A-9EDF7F009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529F5-9409-AB02-53A3-575892E87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52450"/>
            <a:ext cx="7441087" cy="4257675"/>
          </a:xfrm>
        </p:spPr>
        <p:txBody>
          <a:bodyPr/>
          <a:lstStyle/>
          <a:p>
            <a:r>
              <a:rPr lang="en-US" dirty="0"/>
              <a:t>What kind of data do we get?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837865-316A-8FB7-53DC-2FA577AC0BF9}"/>
              </a:ext>
            </a:extLst>
          </p:cNvPr>
          <p:cNvSpPr txBox="1"/>
          <p:nvPr/>
        </p:nvSpPr>
        <p:spPr>
          <a:xfrm>
            <a:off x="1062567" y="881538"/>
            <a:ext cx="29268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Most Radiation Observed is in Earth’s Own Belts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7EA0E2-5F6D-1F03-7C03-E09C7B8BF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02" t="32019" r="35120" b="54001"/>
          <a:stretch/>
        </p:blipFill>
        <p:spPr>
          <a:xfrm>
            <a:off x="1648174" y="1481702"/>
            <a:ext cx="1877876" cy="169528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93B99A6-F62E-5945-7310-31F2FEEC1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pic>
        <p:nvPicPr>
          <p:cNvPr id="2" name="Picture 1" descr="A diagram of a graph&#10;&#10;AI-generated content may be incorrect.">
            <a:extLst>
              <a:ext uri="{FF2B5EF4-FFF2-40B4-BE49-F238E27FC236}">
                <a16:creationId xmlns:a16="http://schemas.microsoft.com/office/drawing/2014/main" id="{93D9F094-8B74-69A4-F931-588F46EAD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" t="11677" r="9356" b="6666"/>
          <a:stretch>
            <a:fillRect/>
          </a:stretch>
        </p:blipFill>
        <p:spPr>
          <a:xfrm>
            <a:off x="5372105" y="552450"/>
            <a:ext cx="3427123" cy="429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866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CBB0F-C195-FCF5-5D60-242E9F0F8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59372-9309-7EFF-A9EA-DA971C7BD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52450"/>
            <a:ext cx="7441087" cy="4257675"/>
          </a:xfrm>
        </p:spPr>
        <p:txBody>
          <a:bodyPr/>
          <a:lstStyle/>
          <a:p>
            <a:r>
              <a:rPr lang="en-US" dirty="0"/>
              <a:t>What kind of data do we get?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3C87CB-B4AF-5CF1-0FA5-96641A6DB6F9}"/>
              </a:ext>
            </a:extLst>
          </p:cNvPr>
          <p:cNvSpPr txBox="1"/>
          <p:nvPr/>
        </p:nvSpPr>
        <p:spPr>
          <a:xfrm>
            <a:off x="1062567" y="881538"/>
            <a:ext cx="29268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Most Radiation Observed is in Earth’s Own Belts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2D3F92-F66C-9BE7-FD05-7853D2D17B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02" t="32019" r="35120" b="54001"/>
          <a:stretch/>
        </p:blipFill>
        <p:spPr>
          <a:xfrm>
            <a:off x="1648174" y="1481702"/>
            <a:ext cx="1877876" cy="169528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8EBE2C7-6547-2D0B-3DE4-E15F7E2E3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pic>
        <p:nvPicPr>
          <p:cNvPr id="2" name="Picture 1" descr="A diagram of a graph&#10;&#10;AI-generated content may be incorrect.">
            <a:extLst>
              <a:ext uri="{FF2B5EF4-FFF2-40B4-BE49-F238E27FC236}">
                <a16:creationId xmlns:a16="http://schemas.microsoft.com/office/drawing/2014/main" id="{0183A834-01DB-6BB2-6B68-476BDDF136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3" t="11677" r="9356" b="6666"/>
          <a:stretch>
            <a:fillRect/>
          </a:stretch>
        </p:blipFill>
        <p:spPr>
          <a:xfrm>
            <a:off x="5372105" y="552450"/>
            <a:ext cx="3427123" cy="4296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54CD9-3FBB-0676-5606-82A34875A79A}"/>
              </a:ext>
            </a:extLst>
          </p:cNvPr>
          <p:cNvSpPr txBox="1"/>
          <p:nvPr/>
        </p:nvSpPr>
        <p:spPr>
          <a:xfrm>
            <a:off x="208649" y="3439556"/>
            <a:ext cx="1468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And RadPC operated 100% without a failure!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close-up of a computer chip&#10;&#10;AI-generated content may be incorrect.">
            <a:extLst>
              <a:ext uri="{FF2B5EF4-FFF2-40B4-BE49-F238E27FC236}">
                <a16:creationId xmlns:a16="http://schemas.microsoft.com/office/drawing/2014/main" id="{CD8CAB5C-1F45-F099-AF38-5FCA50ED76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7" b="27753"/>
          <a:stretch/>
        </p:blipFill>
        <p:spPr>
          <a:xfrm>
            <a:off x="1799653" y="3284889"/>
            <a:ext cx="1605125" cy="15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411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7561A-698B-D2B1-7ADC-7C509497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57FFE-0718-5EEA-7D58-F6AB5782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6088" y="633412"/>
            <a:ext cx="4916430" cy="4176713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6AFC6E3-25E9-344C-5306-49902088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C3846C-298A-09BA-F0CB-53859CB36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7" y="1943338"/>
            <a:ext cx="1410467" cy="2901686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D2687DB-B244-E24F-569E-10699E643D9A}"/>
              </a:ext>
            </a:extLst>
          </p:cNvPr>
          <p:cNvSpPr/>
          <p:nvPr/>
        </p:nvSpPr>
        <p:spPr bwMode="auto">
          <a:xfrm>
            <a:off x="137734" y="996998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1904904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AF2FA-9A36-1F38-4FD9-BCB9969EB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BE6FE-2C1D-83D5-8751-50EB76BEA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7" y="633412"/>
            <a:ext cx="7436851" cy="4176713"/>
          </a:xfrm>
        </p:spPr>
        <p:txBody>
          <a:bodyPr/>
          <a:lstStyle/>
          <a:p>
            <a:r>
              <a:rPr lang="en-US" dirty="0"/>
              <a:t> Commercialization </a:t>
            </a:r>
          </a:p>
        </p:txBody>
      </p:sp>
      <p:pic>
        <p:nvPicPr>
          <p:cNvPr id="6" name="Picture 2" descr="MSU Moon Computer Being Commercialized Before Trip">
            <a:extLst>
              <a:ext uri="{FF2B5EF4-FFF2-40B4-BE49-F238E27FC236}">
                <a16:creationId xmlns:a16="http://schemas.microsoft.com/office/drawing/2014/main" id="{9D8B5166-ADA8-1EAA-F553-4637AA18B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81" y="1066199"/>
            <a:ext cx="2326953" cy="374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7574535-68C0-615B-D3F6-ABD18F95F3F2}"/>
              </a:ext>
            </a:extLst>
          </p:cNvPr>
          <p:cNvGrpSpPr>
            <a:grpSpLocks noChangeAspect="1"/>
          </p:cNvGrpSpPr>
          <p:nvPr/>
        </p:nvGrpSpPr>
        <p:grpSpPr>
          <a:xfrm>
            <a:off x="6814805" y="2606737"/>
            <a:ext cx="2100994" cy="2161907"/>
            <a:chOff x="3513597" y="3781841"/>
            <a:chExt cx="2542582" cy="261629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5B6C6A-22CC-757D-EBB5-68832168A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3597" y="3781841"/>
              <a:ext cx="2542582" cy="179701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EA94221-84C1-46FF-460E-73EBFD643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627" r="1075" b="40801"/>
            <a:stretch/>
          </p:blipFill>
          <p:spPr>
            <a:xfrm>
              <a:off x="3513597" y="5556723"/>
              <a:ext cx="2542582" cy="841415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F26E552-D066-1BDC-1D1D-FA3D1A346D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2514"/>
          <a:stretch/>
        </p:blipFill>
        <p:spPr>
          <a:xfrm>
            <a:off x="4552669" y="623008"/>
            <a:ext cx="2847975" cy="1913756"/>
          </a:xfrm>
          <a:prstGeom prst="rect">
            <a:avLst/>
          </a:prstGeom>
        </p:spPr>
      </p:pic>
      <p:pic>
        <p:nvPicPr>
          <p:cNvPr id="15" name="Picture 14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5909D19C-5B6D-47B6-5F45-EF23CB09D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623" y="628650"/>
            <a:ext cx="1400176" cy="1882874"/>
          </a:xfrm>
          <a:prstGeom prst="rect">
            <a:avLst/>
          </a:prstGeom>
        </p:spPr>
      </p:pic>
      <p:pic>
        <p:nvPicPr>
          <p:cNvPr id="17" name="Picture 16" descr="A group of men standing in front of a table with electronics&#10;&#10;AI-generated content may be incorrect.">
            <a:extLst>
              <a:ext uri="{FF2B5EF4-FFF2-40B4-BE49-F238E27FC236}">
                <a16:creationId xmlns:a16="http://schemas.microsoft.com/office/drawing/2014/main" id="{6CDAE72D-52E5-75AB-6D55-C69559896F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885" y="2627787"/>
            <a:ext cx="2059705" cy="219274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F151112-DDB2-95EC-B3FE-596EE55A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8E5F1A-9982-47C1-AD67-2F86187D6C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7" y="1943338"/>
            <a:ext cx="1410467" cy="2901686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3C146EA1-6228-8D3B-4F69-F885EF25179E}"/>
              </a:ext>
            </a:extLst>
          </p:cNvPr>
          <p:cNvSpPr/>
          <p:nvPr/>
        </p:nvSpPr>
        <p:spPr bwMode="auto">
          <a:xfrm>
            <a:off x="137734" y="996998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73400351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 algn="ctr"/>
            <a:r>
              <a:rPr lang="en-US" sz="1650" dirty="0"/>
              <a:t> </a:t>
            </a:r>
          </a:p>
        </p:txBody>
      </p:sp>
      <p:pic>
        <p:nvPicPr>
          <p:cNvPr id="13" name="Picture 4" descr="https://lh6.googleusercontent.com/-dpKBFc8gbBQ/Ua-eZb_nqVI/AAAAAAAAEnY/38YY8bSlrcA/w953-h658-no/Champ%26Monte%2B11-17-2012.jpg">
            <a:extLst>
              <a:ext uri="{FF2B5EF4-FFF2-40B4-BE49-F238E27FC236}">
                <a16:creationId xmlns:a16="http://schemas.microsoft.com/office/drawing/2014/main" id="{9ED49280-7324-4263-B182-4423FEC29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595" y="633413"/>
            <a:ext cx="5944710" cy="410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3C24E65C-03C6-4DB8-9C52-DC2A33A94B56}"/>
              </a:ext>
            </a:extLst>
          </p:cNvPr>
          <p:cNvSpPr/>
          <p:nvPr/>
        </p:nvSpPr>
        <p:spPr bwMode="auto">
          <a:xfrm>
            <a:off x="1241484" y="834853"/>
            <a:ext cx="1604194" cy="894555"/>
          </a:xfrm>
          <a:prstGeom prst="wedgeEllipseCallout">
            <a:avLst>
              <a:gd name="adj1" fmla="val 66824"/>
              <a:gd name="adj2" fmla="val 143430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b="1" dirty="0">
                <a:solidFill>
                  <a:srgbClr val="003366"/>
                </a:solidFill>
              </a:rPr>
              <a:t>How was all this done in Montana?</a:t>
            </a:r>
          </a:p>
        </p:txBody>
      </p:sp>
    </p:spTree>
    <p:extLst>
      <p:ext uri="{BB962C8B-B14F-4D97-AF65-F5344CB8AC3E}">
        <p14:creationId xmlns:p14="http://schemas.microsoft.com/office/powerpoint/2010/main" val="6835889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87" y="570250"/>
            <a:ext cx="8521605" cy="4239875"/>
          </a:xfrm>
        </p:spPr>
        <p:txBody>
          <a:bodyPr/>
          <a:lstStyle/>
          <a:p>
            <a:r>
              <a:rPr lang="en-US" dirty="0"/>
              <a:t>Everything was Designed &amp; Built By MSU Students (~150)</a:t>
            </a:r>
            <a:endParaRPr lang="en-US" i="1" dirty="0"/>
          </a:p>
          <a:p>
            <a:pPr marL="348853" lvl="1" indent="0">
              <a:buNone/>
            </a:pPr>
            <a:endParaRPr lang="en-US" dirty="0"/>
          </a:p>
        </p:txBody>
      </p:sp>
      <p:pic>
        <p:nvPicPr>
          <p:cNvPr id="6" name="Picture 5" descr="C:\Users\lameres\AppData\Local\Microsoft\Windows\Temporary Internet Files\Content.Word\2011-08-10_16-55-34_69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8725" y="2419775"/>
            <a:ext cx="1474777" cy="1102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:\02_Research\003_Conferences_and_Travel\024_TAMU_RadiationTest2_April12\Pic\Buerkle_Hogan_Weber_by_SaturnV_at_NASA_JS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1203" y="943100"/>
            <a:ext cx="1717748" cy="96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:\02_Research\004_Funded_Budgets\020_NASA_ESPCoR_RadTolerantComputing_June10\HASP\Integration\DSCN122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6417099" y="821041"/>
            <a:ext cx="1492418" cy="111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11204" y="1913023"/>
            <a:ext cx="166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Justin Hogan, Ray Weber at Johnson Space Center for demo, 2012.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91532" y="3553737"/>
            <a:ext cx="160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Jennifer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the Marshall Space Flight Center, 2011.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8726" y="2141536"/>
            <a:ext cx="160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at the NASA Columbia Scientific Balloon Facility, 2012.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1" y="3523753"/>
            <a:ext cx="3680460" cy="117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18564" y="4694153"/>
            <a:ext cx="36048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&amp; Ray Weber featured in MSU News Story, 2012.</a:t>
            </a:r>
          </a:p>
        </p:txBody>
      </p:sp>
      <p:pic>
        <p:nvPicPr>
          <p:cNvPr id="13" name="Picture 12" descr="MSFC_Demo_ClintGauer_at_Table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311205" y="2322640"/>
            <a:ext cx="1629164" cy="7735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206" y="3177593"/>
            <a:ext cx="160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demo’s computer at Marshall Space Flight Center, 2009.</a:t>
            </a:r>
          </a:p>
        </p:txBody>
      </p:sp>
      <p:pic>
        <p:nvPicPr>
          <p:cNvPr id="15" name="Picture 2" descr="M:\02_Research\003_Conferences_and_Travel\023_NASA_MSFC_Demo_Huntsville_Aug11\Pictures\Jenny_n_Todd_at_Demo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3252" y="943100"/>
            <a:ext cx="1463348" cy="1097511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892064" y="2052139"/>
            <a:ext cx="1889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Jennifer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demo computer at Marshall Space Flight Center, 2012.</a:t>
            </a:r>
          </a:p>
        </p:txBody>
      </p:sp>
      <p:pic>
        <p:nvPicPr>
          <p:cNvPr id="1027" name="Picture 3" descr="C:\Users\k91h784\Dropbox\02_Research\003_Conferences_and_Travel\010_NASA_MSFC_Demo_Huntsville_Jan10\MSGC_Demo_Pictures\MSFC_Museum_Clint_w_SatV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08" y="943101"/>
            <a:ext cx="1705274" cy="127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781682" y="2249097"/>
            <a:ext cx="1623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at Marshall Space Flight Center for demo, 2009.</a:t>
            </a:r>
          </a:p>
        </p:txBody>
      </p:sp>
      <p:pic>
        <p:nvPicPr>
          <p:cNvPr id="1031" name="Picture 7" descr="http://www.coe.montana.edu/ee/lameres/figures/weng13_summer_program/figures/fig_flight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1"/>
          <a:stretch/>
        </p:blipFill>
        <p:spPr bwMode="auto">
          <a:xfrm>
            <a:off x="5086008" y="3798766"/>
            <a:ext cx="1955971" cy="97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coe.montana.edu/ee/lameres/figures/weng12_summer_program/pic_Launch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694" y="2322638"/>
            <a:ext cx="1282433" cy="85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558" y="2503014"/>
            <a:ext cx="1552931" cy="97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940370" y="3223208"/>
            <a:ext cx="160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Kaysha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Young prepares payload for balloon flight, 2012.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0631" y="4111585"/>
            <a:ext cx="850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 balloon team recovers payload in front of moose, 2013.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18844" y="3435346"/>
            <a:ext cx="1394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 balloon team featured in MSU news story, 2011.</a:t>
            </a:r>
          </a:p>
        </p:txBody>
      </p:sp>
    </p:spTree>
    <p:extLst>
      <p:ext uri="{BB962C8B-B14F-4D97-AF65-F5344CB8AC3E}">
        <p14:creationId xmlns:p14="http://schemas.microsoft.com/office/powerpoint/2010/main" val="27821399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5F0C-E714-4EAC-A972-6B0BD15A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Thank You &amp; 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0FCE-10B5-407A-82F6-2B9DA578E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</a:t>
            </a:r>
            <a:endParaRPr lang="en-US" sz="900" i="1" dirty="0"/>
          </a:p>
        </p:txBody>
      </p:sp>
      <p:pic>
        <p:nvPicPr>
          <p:cNvPr id="9" name="Picture 8" descr="http://www.coe.montana.edu/ee/lameres/figures/HASP_view_from_Top_w_label.jpg">
            <a:extLst>
              <a:ext uri="{FF2B5EF4-FFF2-40B4-BE49-F238E27FC236}">
                <a16:creationId xmlns:a16="http://schemas.microsoft.com/office/drawing/2014/main" id="{50AD726E-4867-4654-BBA3-72F3E5D57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177" y="633415"/>
            <a:ext cx="2374452" cy="181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k91h784\Desktop\SL9_Best_of_Best\Rocket_Camera\SL-9 Space.png">
            <a:extLst>
              <a:ext uri="{FF2B5EF4-FFF2-40B4-BE49-F238E27FC236}">
                <a16:creationId xmlns:a16="http://schemas.microsoft.com/office/drawing/2014/main" id="{FC460D41-2944-4ED5-9660-B067380C04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92"/>
          <a:stretch/>
        </p:blipFill>
        <p:spPr bwMode="auto">
          <a:xfrm rot="16200000">
            <a:off x="3533714" y="915136"/>
            <a:ext cx="1811669" cy="1248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AutoShape 5">
            <a:extLst>
              <a:ext uri="{FF2B5EF4-FFF2-40B4-BE49-F238E27FC236}">
                <a16:creationId xmlns:a16="http://schemas.microsoft.com/office/drawing/2014/main" id="{8A5A107A-5212-43A7-8832-8768118E87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83640" y="1458299"/>
            <a:ext cx="204389" cy="190923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18F299D9-C642-4D88-88DF-31CEDA886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8296" y="1698955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 descr="C:\Users\k91h784\Dropbox\02_Research\004_Funded_Budgets\029_NASA_OCT_GCT_SoundingRocketPayload_July2012\01_UP_Aerospace_Launch_Oct2014\08-Flight_Pictures_SL9_Best_of_Best\05_Launch1.jpg">
            <a:extLst>
              <a:ext uri="{FF2B5EF4-FFF2-40B4-BE49-F238E27FC236}">
                <a16:creationId xmlns:a16="http://schemas.microsoft.com/office/drawing/2014/main" id="{0C37D86D-945A-4939-901B-9EBC9CDD39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9" t="23511" r="16110" b="13560"/>
          <a:stretch/>
        </p:blipFill>
        <p:spPr bwMode="auto">
          <a:xfrm>
            <a:off x="5256629" y="633415"/>
            <a:ext cx="2582148" cy="18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5">
            <a:extLst>
              <a:ext uri="{FF2B5EF4-FFF2-40B4-BE49-F238E27FC236}">
                <a16:creationId xmlns:a16="http://schemas.microsoft.com/office/drawing/2014/main" id="{7319888D-8C0C-44D2-9323-BC7D3287A7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91886" y="1234887"/>
            <a:ext cx="564895" cy="753541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FA1D3B0E-F6A4-4F3E-866C-F2459040B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543" y="2038158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A close up of a device&#10;&#10;Description automatically generated">
            <a:extLst>
              <a:ext uri="{FF2B5EF4-FFF2-40B4-BE49-F238E27FC236}">
                <a16:creationId xmlns:a16="http://schemas.microsoft.com/office/drawing/2014/main" id="{E3A6B526-28EF-496A-9F24-6C9F0801A8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88" y="2571752"/>
            <a:ext cx="2184065" cy="2184065"/>
          </a:xfrm>
          <a:prstGeom prst="rect">
            <a:avLst/>
          </a:prstGeom>
        </p:spPr>
      </p:pic>
      <p:sp>
        <p:nvSpPr>
          <p:cNvPr id="17" name="AutoShape 5">
            <a:extLst>
              <a:ext uri="{FF2B5EF4-FFF2-40B4-BE49-F238E27FC236}">
                <a16:creationId xmlns:a16="http://schemas.microsoft.com/office/drawing/2014/main" id="{978788C3-E36A-4B1E-A5F3-3071C60C02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7154" y="2973143"/>
            <a:ext cx="323178" cy="313135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 dirty="0"/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007032D7-28E5-4C27-89F5-E2DEC2F51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385" y="2733800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19" descr="A close up of a machine&#10;&#10;Description automatically generated">
            <a:extLst>
              <a:ext uri="{FF2B5EF4-FFF2-40B4-BE49-F238E27FC236}">
                <a16:creationId xmlns:a16="http://schemas.microsoft.com/office/drawing/2014/main" id="{632C43E1-1F24-41F0-A778-C497E337C7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5"/>
          <a:stretch/>
        </p:blipFill>
        <p:spPr>
          <a:xfrm>
            <a:off x="1293570" y="2571752"/>
            <a:ext cx="2378992" cy="2184065"/>
          </a:xfrm>
          <a:prstGeom prst="rect">
            <a:avLst/>
          </a:prstGeom>
        </p:spPr>
      </p:pic>
      <p:sp>
        <p:nvSpPr>
          <p:cNvPr id="23" name="Text Box 6">
            <a:extLst>
              <a:ext uri="{FF2B5EF4-FFF2-40B4-BE49-F238E27FC236}">
                <a16:creationId xmlns:a16="http://schemas.microsoft.com/office/drawing/2014/main" id="{F9472457-1489-4B06-B1F2-E3A6A714F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324" y="2565202"/>
            <a:ext cx="578644" cy="31313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6">
            <a:extLst>
              <a:ext uri="{FF2B5EF4-FFF2-40B4-BE49-F238E27FC236}">
                <a16:creationId xmlns:a16="http://schemas.microsoft.com/office/drawing/2014/main" id="{6B05464E-8B17-408D-8C8B-AD31E492D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3312" y="2878338"/>
            <a:ext cx="82868" cy="2706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5">
            <a:extLst>
              <a:ext uri="{FF2B5EF4-FFF2-40B4-BE49-F238E27FC236}">
                <a16:creationId xmlns:a16="http://schemas.microsoft.com/office/drawing/2014/main" id="{B27F1D90-A669-4D31-8C95-78B045314F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52839" y="2914324"/>
            <a:ext cx="34290" cy="221307"/>
          </a:xfrm>
          <a:prstGeom prst="straightConnector1">
            <a:avLst/>
          </a:prstGeom>
          <a:noFill/>
          <a:ln w="25400" cmpd="sng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 dirty="0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695E5DB2-FFDE-4CA0-879D-E8E285D8F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r="5651"/>
          <a:stretch/>
        </p:blipFill>
        <p:spPr bwMode="auto">
          <a:xfrm>
            <a:off x="5986169" y="2592433"/>
            <a:ext cx="1953348" cy="218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5">
            <a:extLst>
              <a:ext uri="{FF2B5EF4-FFF2-40B4-BE49-F238E27FC236}">
                <a16:creationId xmlns:a16="http://schemas.microsoft.com/office/drawing/2014/main" id="{90D353E1-8C4E-47CD-AF84-8500696D15D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8867" y="2947598"/>
            <a:ext cx="133085" cy="268569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 dirty="0"/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822695E2-8129-4FAF-B568-C94154C33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402" y="2601190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8028D02-53C3-1BC9-A01A-9E5FC405DA29}"/>
              </a:ext>
            </a:extLst>
          </p:cNvPr>
          <p:cNvSpPr/>
          <p:nvPr/>
        </p:nvSpPr>
        <p:spPr>
          <a:xfrm>
            <a:off x="5713993" y="3855275"/>
            <a:ext cx="1084691" cy="450194"/>
          </a:xfrm>
          <a:prstGeom prst="wedgeRoundRectCallout">
            <a:avLst>
              <a:gd name="adj1" fmla="val 65728"/>
              <a:gd name="adj2" fmla="val -2519"/>
              <a:gd name="adj3" fmla="val 16667"/>
            </a:avLst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81" algn="ctr"/>
            <a:r>
              <a:rPr lang="en-US" sz="1350" b="1" dirty="0">
                <a:solidFill>
                  <a:schemeClr val="accent2">
                    <a:lumMod val="75000"/>
                  </a:schemeClr>
                </a:solidFill>
              </a:rPr>
              <a:t>Go Cats!</a:t>
            </a:r>
          </a:p>
          <a:p>
            <a:pPr marL="2381" algn="ctr"/>
            <a:r>
              <a:rPr lang="en-US" sz="1350" b="1" dirty="0">
                <a:solidFill>
                  <a:schemeClr val="accent2">
                    <a:lumMod val="75000"/>
                  </a:schemeClr>
                </a:solidFill>
              </a:rPr>
              <a:t>Go RadPC!</a:t>
            </a:r>
          </a:p>
        </p:txBody>
      </p:sp>
      <p:pic>
        <p:nvPicPr>
          <p:cNvPr id="22" name="Picture 21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0FBD12C8-FF4F-9706-0273-7A28B87B25C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19" b="37918"/>
          <a:stretch/>
        </p:blipFill>
        <p:spPr>
          <a:xfrm>
            <a:off x="6297612" y="3538859"/>
            <a:ext cx="1703388" cy="13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2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2374-58DB-BF81-0675-2CBAA110C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141C-B948-BA1F-C96A-CB3D23B6F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Cool pictures of rockets…</a:t>
            </a:r>
          </a:p>
        </p:txBody>
      </p:sp>
    </p:spTree>
    <p:extLst>
      <p:ext uri="{BB962C8B-B14F-4D97-AF65-F5344CB8AC3E}">
        <p14:creationId xmlns:p14="http://schemas.microsoft.com/office/powerpoint/2010/main" val="11672828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20147"/>
            <a:ext cx="6645955" cy="4289978"/>
          </a:xfrm>
        </p:spPr>
        <p:txBody>
          <a:bodyPr/>
          <a:lstStyle/>
          <a:p>
            <a:r>
              <a:rPr lang="en-US" dirty="0"/>
              <a:t>Let’s step back and see and look at the Space Exploration Roadmap</a:t>
            </a:r>
          </a:p>
        </p:txBody>
      </p:sp>
      <p:pic>
        <p:nvPicPr>
          <p:cNvPr id="1026" name="Picture 2" descr="Infographic for NASa's Future of Exploration">
            <a:extLst>
              <a:ext uri="{FF2B5EF4-FFF2-40B4-BE49-F238E27FC236}">
                <a16:creationId xmlns:a16="http://schemas.microsoft.com/office/drawing/2014/main" id="{6E42A47E-8D61-C129-3404-E879CC5E8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910" y="832760"/>
            <a:ext cx="5359142" cy="401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5708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97C15A08-A2FE-A8EC-9D4D-004E43CBA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93"/>
          <a:stretch/>
        </p:blipFill>
        <p:spPr bwMode="auto">
          <a:xfrm>
            <a:off x="1238311" y="899520"/>
            <a:ext cx="2766080" cy="385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675CD11-93CF-76CA-D2EF-62C3F82381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/>
          <a:stretch/>
        </p:blipFill>
        <p:spPr bwMode="auto">
          <a:xfrm>
            <a:off x="4095672" y="906154"/>
            <a:ext cx="3829867" cy="371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1477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5" name="Picture 18" descr="Artemis 3 Mission infographic showing planned route of Artemis 3 by NASA">
            <a:extLst>
              <a:ext uri="{FF2B5EF4-FFF2-40B4-BE49-F238E27FC236}">
                <a16:creationId xmlns:a16="http://schemas.microsoft.com/office/drawing/2014/main" id="{8AF455A1-AC0B-FD65-9563-515946F5F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44" y="952500"/>
            <a:ext cx="6570134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0823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9E0906-D81C-0B50-81BE-E48287824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88" y="1049205"/>
            <a:ext cx="6296025" cy="318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0725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3086" name="Picture 14" descr="Graphic showing components of the Orion spacecraft">
            <a:extLst>
              <a:ext uri="{FF2B5EF4-FFF2-40B4-BE49-F238E27FC236}">
                <a16:creationId xmlns:a16="http://schemas.microsoft.com/office/drawing/2014/main" id="{38C04BDF-1529-A37A-0BFA-2C6472AB4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792" y="961298"/>
            <a:ext cx="3158170" cy="243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Image of interior of Orion capsule, lots of screens and panels and wires inside small confined circular capsule, with mannequin sitting in chair in orange space suit and white helmet">
            <a:extLst>
              <a:ext uri="{FF2B5EF4-FFF2-40B4-BE49-F238E27FC236}">
                <a16:creationId xmlns:a16="http://schemas.microsoft.com/office/drawing/2014/main" id="{75A6CA62-5D9C-6557-DEED-3BF5C6A68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271" y="2407920"/>
            <a:ext cx="3075940" cy="230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81CFB11-1003-7089-1F5F-1DDBC5C8FDD1}"/>
              </a:ext>
            </a:extLst>
          </p:cNvPr>
          <p:cNvSpPr/>
          <p:nvPr/>
        </p:nvSpPr>
        <p:spPr bwMode="auto">
          <a:xfrm>
            <a:off x="4811468" y="1030051"/>
            <a:ext cx="2948743" cy="469888"/>
          </a:xfrm>
          <a:prstGeom prst="wedgeRoundRectCallout">
            <a:avLst>
              <a:gd name="adj1" fmla="val -56200"/>
              <a:gd name="adj2" fmla="val -34355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0" rIns="68580" bIns="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Orion capsule is a little cramped.  But it is only for a 3-day trip.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2487E3A7-FB7C-80CD-A488-08351CE78CCA}"/>
              </a:ext>
            </a:extLst>
          </p:cNvPr>
          <p:cNvSpPr/>
          <p:nvPr/>
        </p:nvSpPr>
        <p:spPr bwMode="auto">
          <a:xfrm>
            <a:off x="5419728" y="1663948"/>
            <a:ext cx="1817933" cy="469888"/>
          </a:xfrm>
          <a:prstGeom prst="wedgeRoundRectCallout">
            <a:avLst>
              <a:gd name="adj1" fmla="val -33985"/>
              <a:gd name="adj2" fmla="val 95378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0" rIns="6858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only for Lunar and low Earth Orbit.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0C44ECA-B683-DABA-EB2C-155427C7B824}"/>
              </a:ext>
            </a:extLst>
          </p:cNvPr>
          <p:cNvSpPr/>
          <p:nvPr/>
        </p:nvSpPr>
        <p:spPr bwMode="auto">
          <a:xfrm>
            <a:off x="1778523" y="3947059"/>
            <a:ext cx="2383789" cy="470285"/>
          </a:xfrm>
          <a:prstGeom prst="wedgeRoundRectCallout">
            <a:avLst>
              <a:gd name="adj1" fmla="val 10446"/>
              <a:gd name="adj2" fmla="val 20564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0" rIns="6858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 will be a </a:t>
            </a:r>
            <a:r>
              <a:rPr lang="en-US" sz="1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DEAL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it isn’t used in Artemis III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92399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0BA903E-66FA-9BAC-0DFF-FD3CF6360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3"/>
          <a:stretch/>
        </p:blipFill>
        <p:spPr bwMode="auto">
          <a:xfrm>
            <a:off x="4429032" y="1060164"/>
            <a:ext cx="3487031" cy="336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97C15A08-A2FE-A8EC-9D4D-004E43CBA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564" y="1060164"/>
            <a:ext cx="3073550" cy="349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93661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0D8943-3F16-E049-5715-52C41A373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856" y="885981"/>
            <a:ext cx="2399367" cy="134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FE006142-0EE6-7099-6DE3-67D7D4C07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28" y="2308049"/>
            <a:ext cx="2371395" cy="145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C201054-F229-5DA7-9091-6C5981A61FFF}"/>
              </a:ext>
            </a:extLst>
          </p:cNvPr>
          <p:cNvSpPr/>
          <p:nvPr/>
        </p:nvSpPr>
        <p:spPr bwMode="auto">
          <a:xfrm>
            <a:off x="1241485" y="926137"/>
            <a:ext cx="2050256" cy="1097645"/>
          </a:xfrm>
          <a:prstGeom prst="wedgeRoundRectCallout">
            <a:avLst>
              <a:gd name="adj1" fmla="val 53181"/>
              <a:gd name="adj2" fmla="val 16516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Different Approach</a:t>
            </a:r>
          </a:p>
          <a:p>
            <a:pPr marL="128588" indent="-128588" algn="l">
              <a:buFontTx/>
              <a:buChar char="-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Roomy</a:t>
            </a:r>
          </a:p>
          <a:p>
            <a:pPr marL="128588" indent="-128588" algn="l">
              <a:buFontTx/>
              <a:buChar char="-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Reusable</a:t>
            </a:r>
          </a:p>
          <a:p>
            <a:pPr marL="128588" indent="-128588" algn="l">
              <a:buFontTx/>
              <a:buChar char="-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Refuel it over and over </a:t>
            </a:r>
            <a:b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SPACE!!!.</a:t>
            </a:r>
          </a:p>
          <a:p>
            <a:pPr marL="128588" indent="-128588" algn="l">
              <a:buFontTx/>
              <a:buChar char="-"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CFC8B7-5EBF-47AE-238B-3F13708467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3"/>
          <a:stretch/>
        </p:blipFill>
        <p:spPr>
          <a:xfrm>
            <a:off x="3407830" y="3836216"/>
            <a:ext cx="2379143" cy="9737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1E98B0-6871-56D5-5337-6E7B0878E8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851852" y="1775940"/>
            <a:ext cx="4123170" cy="195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184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6967B7-54EE-A0F0-63F3-20CB9A15F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87" y="1069557"/>
            <a:ext cx="6603032" cy="371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C201054-F229-5DA7-9091-6C5981A61FFF}"/>
              </a:ext>
            </a:extLst>
          </p:cNvPr>
          <p:cNvSpPr/>
          <p:nvPr/>
        </p:nvSpPr>
        <p:spPr bwMode="auto">
          <a:xfrm>
            <a:off x="6218082" y="591954"/>
            <a:ext cx="1669357" cy="736383"/>
          </a:xfrm>
          <a:prstGeom prst="wedgeRoundRectCallout">
            <a:avLst>
              <a:gd name="adj1" fmla="val -51349"/>
              <a:gd name="adj2" fmla="val 73429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That’s because it is being designed for Mars!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05475"/>
      </p:ext>
    </p:extLst>
  </p:cSld>
  <p:clrMapOvr>
    <a:masterClrMapping/>
  </p:clrMapOvr>
</p:sld>
</file>

<file path=ppt/theme/theme1.xml><?xml version="1.0" encoding="utf-8"?>
<a:theme xmlns:a="http://schemas.openxmlformats.org/drawingml/2006/main" name="LaMeres_MSU_Slide_Master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51363</TotalTime>
  <Words>2900</Words>
  <Application>Microsoft Office PowerPoint</Application>
  <PresentationFormat>On-screen Show (16:9)</PresentationFormat>
  <Paragraphs>510</Paragraphs>
  <Slides>90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7" baseType="lpstr">
      <vt:lpstr>Aerospace</vt:lpstr>
      <vt:lpstr>Arial</vt:lpstr>
      <vt:lpstr>Calibri</vt:lpstr>
      <vt:lpstr>Courier New</vt:lpstr>
      <vt:lpstr>Times New Roman</vt:lpstr>
      <vt:lpstr>Wingdings</vt:lpstr>
      <vt:lpstr>LaMeres_MSU_Slide_Master</vt:lpstr>
      <vt:lpstr>Radiation Effects on Computers The Story of MSU’s Moon Computer</vt:lpstr>
      <vt:lpstr>Today’s Talk</vt:lpstr>
      <vt:lpstr>My Computer Research </vt:lpstr>
      <vt:lpstr>My Computer Research</vt:lpstr>
      <vt:lpstr>My Computer Research</vt:lpstr>
      <vt:lpstr>My Computer Research </vt:lpstr>
      <vt:lpstr>My Computer Research </vt:lpstr>
      <vt:lpstr>My Computer Research </vt:lpstr>
      <vt:lpstr>My Computer Research</vt:lpstr>
      <vt:lpstr>My Computer Research </vt:lpstr>
      <vt:lpstr>My Computer Research 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 </vt:lpstr>
      <vt:lpstr> 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What’s Next</vt:lpstr>
      <vt:lpstr>Bobcats on the Moon</vt:lpstr>
      <vt:lpstr>Bobcats on the Moon</vt:lpstr>
      <vt:lpstr> Thank You &amp; Any Questions?</vt:lpstr>
      <vt:lpstr>Backup Slides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</vt:vector>
  </TitlesOfParts>
  <Company>Montana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Comparison of Student Learning in an Introductory Logic Circuits Course: Traditional Face-to-Face vs. Fully Online</dc:title>
  <dc:creator>Brock J. LaMeres</dc:creator>
  <cp:lastModifiedBy>Brock LaMeres</cp:lastModifiedBy>
  <cp:revision>2068</cp:revision>
  <dcterms:created xsi:type="dcterms:W3CDTF">2004-02-21T02:56:01Z</dcterms:created>
  <dcterms:modified xsi:type="dcterms:W3CDTF">2025-10-17T20:10:58Z</dcterms:modified>
</cp:coreProperties>
</file>