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heme/themeOverride1.xml" ContentType="application/vnd.openxmlformats-officedocument.themeOverride+xml"/>
  <Override PartName="/ppt/tags/tag1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6"/>
  </p:notesMasterIdLst>
  <p:handoutMasterIdLst>
    <p:handoutMasterId r:id="rId37"/>
  </p:handoutMasterIdLst>
  <p:sldIdLst>
    <p:sldId id="314" r:id="rId4"/>
    <p:sldId id="413" r:id="rId5"/>
    <p:sldId id="258" r:id="rId6"/>
    <p:sldId id="259" r:id="rId7"/>
    <p:sldId id="376" r:id="rId8"/>
    <p:sldId id="411" r:id="rId9"/>
    <p:sldId id="401" r:id="rId10"/>
    <p:sldId id="281" r:id="rId11"/>
    <p:sldId id="381" r:id="rId12"/>
    <p:sldId id="370" r:id="rId13"/>
    <p:sldId id="405" r:id="rId14"/>
    <p:sldId id="368" r:id="rId15"/>
    <p:sldId id="369" r:id="rId16"/>
    <p:sldId id="354" r:id="rId17"/>
    <p:sldId id="371" r:id="rId18"/>
    <p:sldId id="372" r:id="rId19"/>
    <p:sldId id="373" r:id="rId20"/>
    <p:sldId id="374" r:id="rId21"/>
    <p:sldId id="406" r:id="rId22"/>
    <p:sldId id="408" r:id="rId23"/>
    <p:sldId id="407" r:id="rId24"/>
    <p:sldId id="409" r:id="rId25"/>
    <p:sldId id="382" r:id="rId26"/>
    <p:sldId id="384" r:id="rId27"/>
    <p:sldId id="385" r:id="rId28"/>
    <p:sldId id="386" r:id="rId29"/>
    <p:sldId id="377" r:id="rId30"/>
    <p:sldId id="391" r:id="rId31"/>
    <p:sldId id="403" r:id="rId32"/>
    <p:sldId id="398" r:id="rId33"/>
    <p:sldId id="366" r:id="rId34"/>
    <p:sldId id="412" r:id="rId35"/>
  </p:sldIdLst>
  <p:sldSz cx="9144000" cy="6858000" type="screen4x3"/>
  <p:notesSz cx="7010400" cy="92964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e comnes" initials="lc" lastIdx="2" clrIdx="0">
    <p:extLst>
      <p:ext uri="{19B8F6BF-5375-455C-9EA6-DF929625EA0E}">
        <p15:presenceInfo xmlns:p15="http://schemas.microsoft.com/office/powerpoint/2012/main" userId="9bbea1c8993bc3f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71" autoAdjust="0"/>
    <p:restoredTop sz="67204" autoAdjust="0"/>
  </p:normalViewPr>
  <p:slideViewPr>
    <p:cSldViewPr>
      <p:cViewPr varScale="1">
        <p:scale>
          <a:sx n="74" d="100"/>
          <a:sy n="74" d="100"/>
        </p:scale>
        <p:origin x="1422"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4AA5FF8-98D9-4253-A730-F69D98EF5352}" type="datetimeFigureOut">
              <a:rPr lang="en-US" smtClean="0"/>
              <a:t>4/10/2020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569DDD7-F5F7-40CE-9464-9570AB829838}" type="slidenum">
              <a:rPr lang="en-US" smtClean="0"/>
              <a:t>‹#›</a:t>
            </a:fld>
            <a:endParaRPr lang="en-US"/>
          </a:p>
        </p:txBody>
      </p:sp>
    </p:spTree>
    <p:extLst>
      <p:ext uri="{BB962C8B-B14F-4D97-AF65-F5344CB8AC3E}">
        <p14:creationId xmlns:p14="http://schemas.microsoft.com/office/powerpoint/2010/main" val="3507839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E7F107-2C27-4E5F-9531-A64AF4D2176B}" type="datetimeFigureOut">
              <a:rPr lang="en-US" smtClean="0"/>
              <a:t>4/10/2020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3BE3DC-0A4D-4FF6-8341-209D9F45ECE2}" type="slidenum">
              <a:rPr lang="en-US" smtClean="0"/>
              <a:t>‹#›</a:t>
            </a:fld>
            <a:endParaRPr lang="en-US"/>
          </a:p>
        </p:txBody>
      </p:sp>
    </p:spTree>
    <p:extLst>
      <p:ext uri="{BB962C8B-B14F-4D97-AF65-F5344CB8AC3E}">
        <p14:creationId xmlns:p14="http://schemas.microsoft.com/office/powerpoint/2010/main" val="2064625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extgenscience.org/msess2-earth-system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nextgenscience.org/msess3-earth-human-activity"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update the red text with your workshop-specific information.</a:t>
            </a:r>
          </a:p>
        </p:txBody>
      </p:sp>
      <p:sp>
        <p:nvSpPr>
          <p:cNvPr id="4" name="Slide Number Placeholder 3"/>
          <p:cNvSpPr>
            <a:spLocks noGrp="1"/>
          </p:cNvSpPr>
          <p:nvPr>
            <p:ph type="sldNum" sz="quarter" idx="10"/>
          </p:nvPr>
        </p:nvSpPr>
        <p:spPr/>
        <p:txBody>
          <a:bodyPr/>
          <a:lstStyle/>
          <a:p>
            <a:fld id="{BF3BE3DC-0A4D-4FF6-8341-209D9F45ECE2}" type="slidenum">
              <a:rPr lang="en-US" smtClean="0"/>
              <a:t>1</a:t>
            </a:fld>
            <a:endParaRPr lang="en-US"/>
          </a:p>
        </p:txBody>
      </p:sp>
    </p:spTree>
    <p:extLst>
      <p:ext uri="{BB962C8B-B14F-4D97-AF65-F5344CB8AC3E}">
        <p14:creationId xmlns:p14="http://schemas.microsoft.com/office/powerpoint/2010/main" val="1754526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Also note that the background and other</a:t>
            </a:r>
            <a:r>
              <a:rPr lang="en-US" baseline="0" dirty="0"/>
              <a:t> activity sections</a:t>
            </a:r>
            <a:r>
              <a:rPr lang="en-US" dirty="0"/>
              <a:t> include pop-up</a:t>
            </a:r>
            <a:r>
              <a:rPr lang="en-US" baseline="0" dirty="0"/>
              <a:t> definitions for key vocabulary. </a:t>
            </a:r>
            <a:endParaRPr lang="en-US"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917760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Use this slide and the one that follows to show the interactive standards pop-ups.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Carbon &amp; Climate e-unit is built around two middle-school standards from the Next Generation Science Standards (NGSS):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hlinkClick r:id="rId3"/>
              </a:rPr>
              <a:t>MS-ESS2: Earth’s Systems</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hlinkClick r:id="rId4"/>
              </a:rPr>
              <a:t>MS-ESS3: Earth and Human Activity</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While the e-unit is based on these two NGSS standards, it will also help meet relevant </a:t>
            </a:r>
            <a:r>
              <a:rPr lang="en-US" sz="1200" b="0" i="0" u="sng" kern="1200" dirty="0">
                <a:solidFill>
                  <a:schemeClr val="tx1"/>
                </a:solidFill>
                <a:effectLst/>
                <a:latin typeface="+mn-lt"/>
                <a:ea typeface="+mn-ea"/>
                <a:cs typeface="+mn-cs"/>
              </a:rPr>
              <a:t>state</a:t>
            </a:r>
            <a:r>
              <a:rPr lang="en-US" sz="1200" b="0" i="0" kern="1200" dirty="0">
                <a:solidFill>
                  <a:schemeClr val="tx1"/>
                </a:solidFill>
                <a:effectLst/>
                <a:latin typeface="+mn-lt"/>
                <a:ea typeface="+mn-ea"/>
                <a:cs typeface="+mn-cs"/>
              </a:rPr>
              <a:t> science standards for middle schools. (Almost all states address the topics of climate, climate science, or climate change in one or more middle school grades.)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352664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The unit also integrates math, language arts, and other discipline areas in fun and creative ways, drawing on both mathematics and English language arts benchmarks from the Common Core State Standards.</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Remember to mention that red pop ups signify NGSS connections, purple are Common Core (English language arts and mathematics), and green are the C3 Framework (social studies).</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40617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Use this slide to point out that the</a:t>
            </a:r>
            <a:r>
              <a:rPr lang="en-US" sz="1200" b="0" i="0" kern="1200" baseline="0" dirty="0">
                <a:solidFill>
                  <a:schemeClr val="tx1"/>
                </a:solidFill>
                <a:effectLst/>
                <a:latin typeface="+mn-lt"/>
                <a:ea typeface="+mn-ea"/>
                <a:cs typeface="+mn-cs"/>
              </a:rPr>
              <a:t> unit is d</a:t>
            </a:r>
            <a:r>
              <a:rPr lang="en-US" sz="1200" b="0" i="0" kern="1200" dirty="0">
                <a:solidFill>
                  <a:schemeClr val="tx1"/>
                </a:solidFill>
                <a:effectLst/>
                <a:latin typeface="+mn-lt"/>
                <a:ea typeface="+mn-ea"/>
                <a:cs typeface="+mn-cs"/>
              </a:rPr>
              <a:t>esigned around the 5E Instructional Model: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Engage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Explore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Explain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Elaborate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Evaluate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dirty="0"/>
              <a:t>It includes an imbedded</a:t>
            </a:r>
            <a:r>
              <a:rPr lang="en-US" baseline="0" dirty="0"/>
              <a:t> screen video showing the headers that indicate the relevant parts of the model: Engage, Explore, Explain, and Elaborate with Doing the Activity. Note that Evaluate is listed in a separate tab.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BF3BE3DC-0A4D-4FF6-8341-209D9F45ECE2}" type="slidenum">
              <a:rPr lang="en-US" smtClean="0"/>
              <a:t>14</a:t>
            </a:fld>
            <a:endParaRPr lang="en-US"/>
          </a:p>
        </p:txBody>
      </p:sp>
    </p:spTree>
    <p:extLst>
      <p:ext uri="{BB962C8B-B14F-4D97-AF65-F5344CB8AC3E}">
        <p14:creationId xmlns:p14="http://schemas.microsoft.com/office/powerpoint/2010/main" val="3443642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activity</a:t>
            </a:r>
            <a:r>
              <a:rPr lang="en-US" baseline="0" dirty="0"/>
              <a:t> includes multiple assessment options. Including </a:t>
            </a:r>
          </a:p>
          <a:p>
            <a:pPr marL="171450" indent="-171450">
              <a:buFont typeface="Arial" panose="020B0604020202020204" pitchFamily="34" charset="0"/>
              <a:buChar char="•"/>
            </a:pPr>
            <a:r>
              <a:rPr lang="en-US" baseline="0" dirty="0"/>
              <a:t>Online quizzes for students </a:t>
            </a:r>
          </a:p>
          <a:p>
            <a:pPr marL="171450" indent="-171450">
              <a:buFont typeface="Arial" panose="020B0604020202020204" pitchFamily="34" charset="0"/>
              <a:buChar char="•"/>
            </a:pPr>
            <a:r>
              <a:rPr lang="en-US" baseline="0" dirty="0"/>
              <a:t>Rubrics to assess student learning </a:t>
            </a:r>
          </a:p>
          <a:p>
            <a:pPr marL="171450" indent="-171450">
              <a:buFont typeface="Arial" panose="020B0604020202020204" pitchFamily="34" charset="0"/>
              <a:buChar char="•"/>
            </a:pPr>
            <a:r>
              <a:rPr lang="en-US" baseline="0" dirty="0"/>
              <a:t>And additional evaluation options </a:t>
            </a:r>
          </a:p>
        </p:txBody>
      </p:sp>
      <p:sp>
        <p:nvSpPr>
          <p:cNvPr id="4" name="Slide Number Placeholder 3"/>
          <p:cNvSpPr>
            <a:spLocks noGrp="1"/>
          </p:cNvSpPr>
          <p:nvPr>
            <p:ph type="sldNum" sz="quarter" idx="10"/>
          </p:nvPr>
        </p:nvSpPr>
        <p:spPr/>
        <p:txBody>
          <a:bodyPr/>
          <a:lstStyle/>
          <a:p>
            <a:fld id="{BF3BE3DC-0A4D-4FF6-8341-209D9F45ECE2}" type="slidenum">
              <a:rPr lang="en-US" smtClean="0"/>
              <a:t>15</a:t>
            </a:fld>
            <a:endParaRPr lang="en-US"/>
          </a:p>
        </p:txBody>
      </p:sp>
    </p:spTree>
    <p:extLst>
      <p:ext uri="{BB962C8B-B14F-4D97-AF65-F5344CB8AC3E}">
        <p14:creationId xmlns:p14="http://schemas.microsoft.com/office/powerpoint/2010/main" val="1310365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activity provides</a:t>
            </a:r>
            <a:r>
              <a:rPr lang="en-US" baseline="0" dirty="0"/>
              <a:t> suggested enrich options to extend learning </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16</a:t>
            </a:fld>
            <a:endParaRPr lang="en-US"/>
          </a:p>
        </p:txBody>
      </p:sp>
    </p:spTree>
    <p:extLst>
      <p:ext uri="{BB962C8B-B14F-4D97-AF65-F5344CB8AC3E}">
        <p14:creationId xmlns:p14="http://schemas.microsoft.com/office/powerpoint/2010/main" val="3042292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Tools include: </a:t>
            </a:r>
          </a:p>
          <a:p>
            <a:pPr marL="171450" indent="-171450">
              <a:buFont typeface="Arial" panose="020B0604020202020204" pitchFamily="34" charset="0"/>
              <a:buChar char="•"/>
            </a:pPr>
            <a:r>
              <a:rPr lang="en-US" baseline="0" dirty="0"/>
              <a:t>Student pages </a:t>
            </a:r>
          </a:p>
          <a:p>
            <a:pPr marL="171450" indent="-171450">
              <a:buFont typeface="Arial" panose="020B0604020202020204" pitchFamily="34" charset="0"/>
              <a:buChar char="•"/>
            </a:pPr>
            <a:r>
              <a:rPr lang="en-US" baseline="0" dirty="0"/>
              <a:t>Teacher pages </a:t>
            </a:r>
          </a:p>
          <a:p>
            <a:pPr marL="171450" indent="-171450">
              <a:buFont typeface="Arial" panose="020B0604020202020204" pitchFamily="34" charset="0"/>
              <a:buChar char="•"/>
            </a:pPr>
            <a:r>
              <a:rPr lang="en-US" baseline="0" dirty="0"/>
              <a:t>Links to Additional Resources </a:t>
            </a:r>
          </a:p>
          <a:p>
            <a:endParaRPr lang="en-US" dirty="0"/>
          </a:p>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17</a:t>
            </a:fld>
            <a:endParaRPr lang="en-US"/>
          </a:p>
        </p:txBody>
      </p:sp>
    </p:spTree>
    <p:extLst>
      <p:ext uri="{BB962C8B-B14F-4D97-AF65-F5344CB8AC3E}">
        <p14:creationId xmlns:p14="http://schemas.microsoft.com/office/powerpoint/2010/main" val="1257378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Example student page </a:t>
            </a:r>
          </a:p>
          <a:p>
            <a:endParaRPr lang="en-US" dirty="0"/>
          </a:p>
          <a:p>
            <a:r>
              <a:rPr lang="en-US" dirty="0"/>
              <a:t>One</a:t>
            </a:r>
            <a:r>
              <a:rPr lang="en-US" baseline="0" dirty="0"/>
              <a:t> of the exciting features of the e-units are that</a:t>
            </a:r>
            <a:r>
              <a:rPr lang="en-US" dirty="0"/>
              <a:t> student pages are both printable and fillable.  These pages can also be downloaded and saved to your computer. </a:t>
            </a:r>
          </a:p>
        </p:txBody>
      </p:sp>
      <p:sp>
        <p:nvSpPr>
          <p:cNvPr id="4" name="Slide Number Placeholder 3"/>
          <p:cNvSpPr>
            <a:spLocks noGrp="1"/>
          </p:cNvSpPr>
          <p:nvPr>
            <p:ph type="sldNum" sz="quarter" idx="10"/>
          </p:nvPr>
        </p:nvSpPr>
        <p:spPr/>
        <p:txBody>
          <a:bodyPr/>
          <a:lstStyle/>
          <a:p>
            <a:fld id="{BF3BE3DC-0A4D-4FF6-8341-209D9F45ECE2}" type="slidenum">
              <a:rPr lang="en-US" smtClean="0"/>
              <a:t>18</a:t>
            </a:fld>
            <a:endParaRPr lang="en-US"/>
          </a:p>
        </p:txBody>
      </p:sp>
    </p:spTree>
    <p:extLst>
      <p:ext uri="{BB962C8B-B14F-4D97-AF65-F5344CB8AC3E}">
        <p14:creationId xmlns:p14="http://schemas.microsoft.com/office/powerpoint/2010/main" val="69396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Additional Resources</a:t>
            </a:r>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Standards Connections</a:t>
            </a:r>
            <a:r>
              <a:rPr lang="en-US" baseline="0" dirty="0"/>
              <a:t> in the appendices is a listing of all of the connections for the entire unit that are identified by the pop-up feature.</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19</a:t>
            </a:fld>
            <a:endParaRPr lang="en-US"/>
          </a:p>
        </p:txBody>
      </p:sp>
    </p:spTree>
    <p:extLst>
      <p:ext uri="{BB962C8B-B14F-4D97-AF65-F5344CB8AC3E}">
        <p14:creationId xmlns:p14="http://schemas.microsoft.com/office/powerpoint/2010/main" val="135680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Additional Resources</a:t>
            </a:r>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Additional Resources </a:t>
            </a:r>
            <a:r>
              <a:rPr lang="en-US" baseline="0" dirty="0"/>
              <a:t>in the appendices is a listing of all websites, books, and videos for the unit as a whole as well as activity-by-activity resources to support teaching of the unit.</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20</a:t>
            </a:fld>
            <a:endParaRPr lang="en-US"/>
          </a:p>
        </p:txBody>
      </p:sp>
    </p:spTree>
    <p:extLst>
      <p:ext uri="{BB962C8B-B14F-4D97-AF65-F5344CB8AC3E}">
        <p14:creationId xmlns:p14="http://schemas.microsoft.com/office/powerpoint/2010/main" val="2168406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3</a:t>
            </a:fld>
            <a:endParaRPr lang="en-US"/>
          </a:p>
        </p:txBody>
      </p:sp>
    </p:spTree>
    <p:extLst>
      <p:ext uri="{BB962C8B-B14F-4D97-AF65-F5344CB8AC3E}">
        <p14:creationId xmlns:p14="http://schemas.microsoft.com/office/powerpoint/2010/main" val="913782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Additional Resources</a:t>
            </a:r>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PLT Conceptual</a:t>
            </a:r>
            <a:r>
              <a:rPr lang="en-US" baseline="0" dirty="0"/>
              <a:t> Framework serves as a foundation for all of PLT’s curriculum materials.</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21</a:t>
            </a:fld>
            <a:endParaRPr lang="en-US"/>
          </a:p>
        </p:txBody>
      </p:sp>
    </p:spTree>
    <p:extLst>
      <p:ext uri="{BB962C8B-B14F-4D97-AF65-F5344CB8AC3E}">
        <p14:creationId xmlns:p14="http://schemas.microsoft.com/office/powerpoint/2010/main" val="3308905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Additional Resources</a:t>
            </a:r>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Technical Support answers</a:t>
            </a:r>
            <a:r>
              <a:rPr lang="en-US" baseline="0" dirty="0"/>
              <a:t> common technical questions to help troubleshoot potential problems with accessing and using the e-units. Questions relate to potential issues experienced with internet browsers, student pages, quizzes and Google Classroom.</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22</a:t>
            </a:fld>
            <a:endParaRPr lang="en-US"/>
          </a:p>
        </p:txBody>
      </p:sp>
    </p:spTree>
    <p:extLst>
      <p:ext uri="{BB962C8B-B14F-4D97-AF65-F5344CB8AC3E}">
        <p14:creationId xmlns:p14="http://schemas.microsoft.com/office/powerpoint/2010/main" val="1402750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elaborate, give participants a taste of another activity</a:t>
            </a:r>
            <a:r>
              <a:rPr lang="en-US" sz="1200" i="0" kern="1200" dirty="0">
                <a:solidFill>
                  <a:schemeClr val="tx1"/>
                </a:solidFill>
                <a:effectLst/>
                <a:latin typeface="+mn-lt"/>
                <a:ea typeface="+mn-ea"/>
                <a:cs typeface="+mn-cs"/>
              </a:rPr>
              <a:t>, Activity 4:</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Climate Time Machine.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9D74970-9236-4A01-B356-D9FADC25982B}" type="slidenum">
              <a:rPr lang="en-US" smtClean="0"/>
              <a:t>23</a:t>
            </a:fld>
            <a:endParaRPr lang="en-US"/>
          </a:p>
        </p:txBody>
      </p:sp>
    </p:spTree>
    <p:extLst>
      <p:ext uri="{BB962C8B-B14F-4D97-AF65-F5344CB8AC3E}">
        <p14:creationId xmlns:p14="http://schemas.microsoft.com/office/powerpoint/2010/main" val="73367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that the teacher introduces the project by sharing a letter from a Museum Director (found in Tools), inviting students to create an exhibit for the museum on the effects of past and future climate changes on the landscape.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letter encourages students to be creative, and points out the importance of educating others about what they have learned, but leaves the form and specific content of the exhibit up to the students.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Students work in teams and contribute to their team’s project based on different roles they choose or are assigned.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9D74970-9236-4A01-B356-D9FADC25982B}" type="slidenum">
              <a:rPr lang="en-US" smtClean="0"/>
              <a:t>24</a:t>
            </a:fld>
            <a:endParaRPr lang="en-US"/>
          </a:p>
        </p:txBody>
      </p:sp>
    </p:spTree>
    <p:extLst>
      <p:ext uri="{BB962C8B-B14F-4D97-AF65-F5344CB8AC3E}">
        <p14:creationId xmlns:p14="http://schemas.microsoft.com/office/powerpoint/2010/main" val="3775896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PLT provides links to a variety of resources on the Great Lakes, which were formed at the end of the last ice age, when miles-thick glaciers began to melt, filling the large basins they had carved with melt water. (In Resources).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teachers may choose to have students focus on their own state or other region. Example geologic histories exist for NY (Adirondacks) and Kentucky.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just one of the ways that you can take PLT’s “national” e-unit curriculum and customize it for the regional, state, and local levels.</a:t>
            </a:r>
            <a:endParaRPr lang="en-US" dirty="0"/>
          </a:p>
        </p:txBody>
      </p:sp>
      <p:sp>
        <p:nvSpPr>
          <p:cNvPr id="4" name="Slide Number Placeholder 3"/>
          <p:cNvSpPr>
            <a:spLocks noGrp="1"/>
          </p:cNvSpPr>
          <p:nvPr>
            <p:ph type="sldNum" sz="quarter" idx="10"/>
          </p:nvPr>
        </p:nvSpPr>
        <p:spPr/>
        <p:txBody>
          <a:bodyPr/>
          <a:lstStyle/>
          <a:p>
            <a:fld id="{C9D74970-9236-4A01-B356-D9FADC25982B}" type="slidenum">
              <a:rPr lang="en-US" smtClean="0"/>
              <a:t>25</a:t>
            </a:fld>
            <a:endParaRPr lang="en-US"/>
          </a:p>
        </p:txBody>
      </p:sp>
    </p:spTree>
    <p:extLst>
      <p:ext uri="{BB962C8B-B14F-4D97-AF65-F5344CB8AC3E}">
        <p14:creationId xmlns:p14="http://schemas.microsoft.com/office/powerpoint/2010/main" val="171293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time allows, work in groups of 4-5 to design an exhibit. You can use the Great Lakes example (provided in Tools tab), or another area of your choosing. Consider using copies of the “Climate Science Project Planner” student page, and providing poster paper and pens.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Exhibits should answer:</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effects have past climate changes had on the area selected?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What can</a:t>
            </a:r>
            <a:r>
              <a:rPr lang="en-US" sz="1200" dirty="0">
                <a:solidFill>
                  <a:schemeClr val="accent3"/>
                </a:solidFill>
              </a:rPr>
              <a:t> we learn from studying climate history that will help us understand current global temperature trends?</a:t>
            </a:r>
            <a:r>
              <a:rPr lang="en-US" dirty="0"/>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9D74970-9236-4A01-B356-D9FADC25982B}" type="slidenum">
              <a:rPr lang="en-US" smtClean="0"/>
              <a:t>26</a:t>
            </a:fld>
            <a:endParaRPr lang="en-US"/>
          </a:p>
        </p:txBody>
      </p:sp>
    </p:spTree>
    <p:extLst>
      <p:ext uri="{BB962C8B-B14F-4D97-AF65-F5344CB8AC3E}">
        <p14:creationId xmlns:p14="http://schemas.microsoft.com/office/powerpoint/2010/main" val="518344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e-unit includes</a:t>
            </a:r>
            <a:r>
              <a:rPr lang="en-US" baseline="0" dirty="0"/>
              <a:t> 5 activities that help students understand some of the complex issues involved in climate science.</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27</a:t>
            </a:fld>
            <a:endParaRPr lang="en-US"/>
          </a:p>
        </p:txBody>
      </p:sp>
    </p:spTree>
    <p:extLst>
      <p:ext uri="{BB962C8B-B14F-4D97-AF65-F5344CB8AC3E}">
        <p14:creationId xmlns:p14="http://schemas.microsoft.com/office/powerpoint/2010/main" val="4195435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Carbon &amp; Climate e-unit contains lots of resources and materials to support teaching the activities. </a:t>
            </a:r>
          </a:p>
        </p:txBody>
      </p:sp>
      <p:sp>
        <p:nvSpPr>
          <p:cNvPr id="4" name="Slide Number Placeholder 3"/>
          <p:cNvSpPr>
            <a:spLocks noGrp="1"/>
          </p:cNvSpPr>
          <p:nvPr>
            <p:ph type="sldNum" sz="quarter" idx="10"/>
          </p:nvPr>
        </p:nvSpPr>
        <p:spPr/>
        <p:txBody>
          <a:bodyPr/>
          <a:lstStyle/>
          <a:p>
            <a:fld id="{C9D74970-9236-4A01-B356-D9FADC25982B}" type="slidenum">
              <a:rPr lang="en-US" smtClean="0"/>
              <a:t>28</a:t>
            </a:fld>
            <a:endParaRPr lang="en-US"/>
          </a:p>
        </p:txBody>
      </p:sp>
    </p:spTree>
    <p:extLst>
      <p:ext uri="{BB962C8B-B14F-4D97-AF65-F5344CB8AC3E}">
        <p14:creationId xmlns:p14="http://schemas.microsoft.com/office/powerpoint/2010/main" val="110023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desired, insert your state specific contact information or upcoming workshop details.</a:t>
            </a:r>
          </a:p>
        </p:txBody>
      </p:sp>
      <p:sp>
        <p:nvSpPr>
          <p:cNvPr id="4" name="Slide Number Placeholder 3"/>
          <p:cNvSpPr>
            <a:spLocks noGrp="1"/>
          </p:cNvSpPr>
          <p:nvPr>
            <p:ph type="sldNum" sz="quarter" idx="10"/>
          </p:nvPr>
        </p:nvSpPr>
        <p:spPr/>
        <p:txBody>
          <a:bodyPr/>
          <a:lstStyle/>
          <a:p>
            <a:fld id="{BF3BE3DC-0A4D-4FF6-8341-209D9F45ECE2}" type="slidenum">
              <a:rPr lang="en-US" smtClean="0"/>
              <a:t>29</a:t>
            </a:fld>
            <a:endParaRPr lang="en-US"/>
          </a:p>
        </p:txBody>
      </p:sp>
    </p:spTree>
    <p:extLst>
      <p:ext uri="{BB962C8B-B14F-4D97-AF65-F5344CB8AC3E}">
        <p14:creationId xmlns:p14="http://schemas.microsoft.com/office/powerpoint/2010/main" val="985445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PLT has 3 e-units available at this time, each for a different grade level band.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A66FD-88AA-4427-9119-FF306C8BD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375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4</a:t>
            </a:fld>
            <a:endParaRPr lang="en-US"/>
          </a:p>
        </p:txBody>
      </p:sp>
    </p:spTree>
    <p:extLst>
      <p:ext uri="{BB962C8B-B14F-4D97-AF65-F5344CB8AC3E}">
        <p14:creationId xmlns:p14="http://schemas.microsoft.com/office/powerpoint/2010/main" val="218708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to update the red text with your workshop-specific information.</a:t>
            </a:r>
          </a:p>
          <a:p>
            <a:endParaRPr lang="en-US" dirty="0"/>
          </a:p>
          <a:p>
            <a:r>
              <a:rPr lang="en-US" dirty="0"/>
              <a:t>Distribute any evaluation forms at this time, tying survey questions to the intended workshop outcome, as appropriate. </a:t>
            </a:r>
          </a:p>
        </p:txBody>
      </p:sp>
      <p:sp>
        <p:nvSpPr>
          <p:cNvPr id="4" name="Slide Number Placeholder 3"/>
          <p:cNvSpPr>
            <a:spLocks noGrp="1"/>
          </p:cNvSpPr>
          <p:nvPr>
            <p:ph type="sldNum" sz="quarter" idx="10"/>
          </p:nvPr>
        </p:nvSpPr>
        <p:spPr/>
        <p:txBody>
          <a:bodyPr/>
          <a:lstStyle/>
          <a:p>
            <a:fld id="{BF3BE3DC-0A4D-4FF6-8341-209D9F45ECE2}" type="slidenum">
              <a:rPr lang="en-US" smtClean="0"/>
              <a:t>31</a:t>
            </a:fld>
            <a:endParaRPr lang="en-US"/>
          </a:p>
        </p:txBody>
      </p:sp>
    </p:spTree>
    <p:extLst>
      <p:ext uri="{BB962C8B-B14F-4D97-AF65-F5344CB8AC3E}">
        <p14:creationId xmlns:p14="http://schemas.microsoft.com/office/powerpoint/2010/main" val="651154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Use this slide to introduce the Carbon Cycle, which is Activity 2 in the Carbon &amp; Climate E-Unit. </a:t>
            </a:r>
            <a:r>
              <a:rPr lang="en-US" sz="1200" b="0" kern="1200" dirty="0">
                <a:solidFill>
                  <a:schemeClr val="tx1"/>
                </a:solidFill>
                <a:effectLst/>
                <a:latin typeface="+mn-lt"/>
                <a:ea typeface="+mn-ea"/>
                <a:cs typeface="+mn-cs"/>
              </a:rPr>
              <a:t>Take 10-15 minutes to conduct a sampling of this lesson, using the Carbon Cycle Station Cards, Carbon Pathway student pages, and dice. </a:t>
            </a:r>
            <a:endParaRPr lang="en-US" dirty="0">
              <a:effectLst/>
            </a:endParaRPr>
          </a:p>
          <a:p>
            <a:endParaRPr lang="en-US" dirty="0">
              <a:effectLst/>
            </a:endParaRPr>
          </a:p>
          <a:p>
            <a:r>
              <a:rPr lang="en-US" dirty="0">
                <a:effectLst/>
              </a:rPr>
              <a:t>The purpose of the activity is to teach students that carbon may be found in a variety of places and that it moves from location to location.  The primary focus is the biological portion of the carbon cycle that happens on a much shorter timeframe than the</a:t>
            </a:r>
            <a:r>
              <a:rPr lang="en-US" baseline="0" dirty="0">
                <a:effectLst/>
              </a:rPr>
              <a:t> geological portion</a:t>
            </a:r>
            <a:r>
              <a:rPr lang="en-US" dirty="0">
                <a:effectLst/>
              </a:rPr>
              <a:t>. </a:t>
            </a:r>
          </a:p>
          <a:p>
            <a:endParaRPr lang="en-US" dirty="0">
              <a:effectLst/>
            </a:endParaRPr>
          </a:p>
          <a:p>
            <a:r>
              <a:rPr lang="en-US" sz="1200" b="0" kern="1200" dirty="0">
                <a:solidFill>
                  <a:schemeClr val="tx1"/>
                </a:solidFill>
                <a:effectLst/>
                <a:latin typeface="+mn-lt"/>
                <a:ea typeface="+mn-ea"/>
                <a:cs typeface="+mn-cs"/>
              </a:rPr>
              <a:t>Learner Objectives (from Overview)</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Students will participate in an active simulation of the carbon cycle.</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Students will create a model of the carbon cycle.</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Students will calculate the amount of carbon a tree can sequester.</a:t>
            </a:r>
          </a:p>
          <a:p>
            <a:pPr marL="171450" indent="-171450">
              <a:buFont typeface="Arial" panose="020B0604020202020204" pitchFamily="34" charset="0"/>
              <a:buChar char="•"/>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5</a:t>
            </a:fld>
            <a:endParaRPr lang="en-US"/>
          </a:p>
        </p:txBody>
      </p:sp>
    </p:spTree>
    <p:extLst>
      <p:ext uri="{BB962C8B-B14F-4D97-AF65-F5344CB8AC3E}">
        <p14:creationId xmlns:p14="http://schemas.microsoft.com/office/powerpoint/2010/main" val="411003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r>
              <a:rPr lang="en-US" baseline="0" dirty="0"/>
              <a:t> this slide to introduce the </a:t>
            </a:r>
            <a:r>
              <a:rPr lang="en-US" dirty="0"/>
              <a:t>PLT E-Units</a:t>
            </a:r>
            <a:r>
              <a:rPr lang="en-US" baseline="0" dirty="0"/>
              <a:t> in general, pointing out that PLT </a:t>
            </a:r>
            <a:r>
              <a:rPr lang="en-US" dirty="0"/>
              <a:t>began with the standards and NGSS’s three-dimensional approach in the initial design of the unit.</a:t>
            </a:r>
            <a:r>
              <a:rPr lang="en-US" baseline="0" dirty="0"/>
              <a:t>  </a:t>
            </a:r>
            <a:endParaRPr lang="en-US" dirty="0"/>
          </a:p>
          <a:p>
            <a:endParaRPr lang="en-US" dirty="0"/>
          </a:p>
          <a:p>
            <a:r>
              <a:rPr lang="en-US" dirty="0"/>
              <a:t>In addition, the e-units are aligned with two other academic benchmarks: Common Core (ELA and Math), and The </a:t>
            </a:r>
            <a:r>
              <a:rPr lang="en-US" b="0" dirty="0"/>
              <a:t>College, Career, and Civic Life </a:t>
            </a:r>
            <a:r>
              <a:rPr lang="en-US" dirty="0"/>
              <a:t>(C3) Framework for Social Studies.</a:t>
            </a:r>
          </a:p>
        </p:txBody>
      </p:sp>
      <p:sp>
        <p:nvSpPr>
          <p:cNvPr id="4" name="Slide Number Placeholder 3"/>
          <p:cNvSpPr>
            <a:spLocks noGrp="1"/>
          </p:cNvSpPr>
          <p:nvPr>
            <p:ph type="sldNum" sz="quarter" idx="10"/>
          </p:nvPr>
        </p:nvSpPr>
        <p:spPr/>
        <p:txBody>
          <a:bodyPr/>
          <a:lstStyle/>
          <a:p>
            <a:fld id="{BF3BE3DC-0A4D-4FF6-8341-209D9F45ECE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64777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links to the live e-unit website. You must be logged into your e-unit account in advance to access the embedded links. </a:t>
            </a:r>
          </a:p>
          <a:p>
            <a:endParaRPr lang="en-US" dirty="0"/>
          </a:p>
          <a:p>
            <a:r>
              <a:rPr lang="en-US" dirty="0"/>
              <a:t>Subsequent slides provide screen shot images if </a:t>
            </a:r>
            <a:r>
              <a:rPr lang="en-US" dirty="0" err="1"/>
              <a:t>wifi</a:t>
            </a:r>
            <a:r>
              <a:rPr lang="en-US" dirty="0"/>
              <a:t> is not available or reliable. </a:t>
            </a:r>
          </a:p>
        </p:txBody>
      </p:sp>
      <p:sp>
        <p:nvSpPr>
          <p:cNvPr id="4" name="Slide Number Placeholder 3"/>
          <p:cNvSpPr>
            <a:spLocks noGrp="1"/>
          </p:cNvSpPr>
          <p:nvPr>
            <p:ph type="sldNum" sz="quarter" idx="10"/>
          </p:nvPr>
        </p:nvSpPr>
        <p:spPr/>
        <p:txBody>
          <a:bodyPr/>
          <a:lstStyle/>
          <a:p>
            <a:fld id="{BF3BE3DC-0A4D-4FF6-8341-209D9F45ECE2}" type="slidenum">
              <a:rPr lang="en-US" smtClean="0"/>
              <a:t>7</a:t>
            </a:fld>
            <a:endParaRPr lang="en-US"/>
          </a:p>
        </p:txBody>
      </p:sp>
    </p:spTree>
    <p:extLst>
      <p:ext uri="{BB962C8B-B14F-4D97-AF65-F5344CB8AC3E}">
        <p14:creationId xmlns:p14="http://schemas.microsoft.com/office/powerpoint/2010/main" val="1630574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The Carbon and Climate E-Unit is designed for grades 6-8. Use this slide to highlight the many useful sections of the Introduction. Pick one or two to highlight, such as the Learning Progressions or L</a:t>
            </a:r>
            <a:r>
              <a:rPr lang="en-US" sz="1200" kern="1200" dirty="0">
                <a:solidFill>
                  <a:schemeClr val="tx1"/>
                </a:solidFill>
                <a:effectLst/>
                <a:latin typeface="+mn-lt"/>
                <a:ea typeface="+mn-ea"/>
                <a:cs typeface="+mn-cs"/>
              </a:rPr>
              <a:t>esson Planning Timeline and Tips.</a:t>
            </a:r>
            <a:endParaRPr lang="en-US" baseline="0" dirty="0"/>
          </a:p>
          <a:p>
            <a:pPr marL="0" indent="0">
              <a:buFont typeface="Arial" panose="020B0604020202020204" pitchFamily="34" charset="0"/>
              <a:buNone/>
            </a:pPr>
            <a:endParaRPr lang="en-US" baseline="0" dirty="0"/>
          </a:p>
          <a:p>
            <a:r>
              <a:rPr lang="en-US" sz="1200" b="0" i="0" kern="1200" dirty="0">
                <a:solidFill>
                  <a:schemeClr val="tx1"/>
                </a:solidFill>
                <a:effectLst/>
                <a:latin typeface="+mn-lt"/>
                <a:ea typeface="+mn-ea"/>
                <a:cs typeface="+mn-cs"/>
              </a:rPr>
              <a:t>The unit introduces</a:t>
            </a:r>
            <a:r>
              <a:rPr lang="en-US" sz="1200" b="0" i="0" kern="1200" baseline="0" dirty="0">
                <a:solidFill>
                  <a:schemeClr val="tx1"/>
                </a:solidFill>
                <a:effectLst/>
                <a:latin typeface="+mn-lt"/>
                <a:ea typeface="+mn-ea"/>
                <a:cs typeface="+mn-cs"/>
              </a:rPr>
              <a:t> students </a:t>
            </a:r>
            <a:r>
              <a:rPr lang="en-US" sz="1200" b="0" i="0" kern="1200" dirty="0">
                <a:solidFill>
                  <a:schemeClr val="tx1"/>
                </a:solidFill>
                <a:effectLst/>
                <a:latin typeface="+mn-lt"/>
                <a:ea typeface="+mn-ea"/>
                <a:cs typeface="+mn-cs"/>
              </a:rPr>
              <a:t>to climate science and its associated social, political, and environmental challenges.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explores several essential questions: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What is climate?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How does climate affect living systems?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What role does carbon play in climate?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What can we learn from past changes in the global climate?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What can individuals do about climate change?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607897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Use this slide and those that follow to explain the e-unit navigation and layout.</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Be sure to review the unit-level blue left-hand navigation bar, as well as the gray tabs across the top for individual activities.</a:t>
            </a:r>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833113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Use this slide to point out that in-depth background information is provided for each activity. Note that this section may include helpful photos, charts, or diagrams.</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425566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649D9E-DD1D-4E64-9F79-68242D15E9E2}"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3289"/>
            <a:ext cx="7772400" cy="1470025"/>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4771080"/>
            <a:ext cx="6400800" cy="1752600"/>
          </a:xfrm>
        </p:spPr>
        <p:txBody>
          <a:bodyPr>
            <a:normAutofit/>
          </a:bodyPr>
          <a:lstStyle>
            <a:lvl1pPr marL="0" indent="0" algn="ctr">
              <a:buNone/>
              <a:defRPr sz="2800">
                <a:solidFill>
                  <a:srgbClr val="7030A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733606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normAutofit/>
          </a:bodyPr>
          <a:lstStyle>
            <a:lvl1pPr algn="ctr">
              <a:defRPr sz="3600" b="1">
                <a:solidFill>
                  <a:srgbClr val="7030A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2057401"/>
            <a:ext cx="8229600" cy="464820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774885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7030A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63397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2057401"/>
            <a:ext cx="4038600" cy="4648200"/>
          </a:xfrm>
        </p:spPr>
        <p:txBody>
          <a:bodyPr/>
          <a:lstStyle>
            <a:lvl1pPr>
              <a:defRPr sz="2800">
                <a:solidFill>
                  <a:srgbClr val="7030A0"/>
                </a:solidFill>
              </a:defRPr>
            </a:lvl1pPr>
            <a:lvl2pPr>
              <a:defRPr sz="2400">
                <a:solidFill>
                  <a:srgbClr val="7030A0"/>
                </a:solidFill>
              </a:defRPr>
            </a:lvl2pPr>
            <a:lvl3pPr>
              <a:defRPr sz="2000">
                <a:solidFill>
                  <a:srgbClr val="7030A0"/>
                </a:solidFill>
              </a:defRPr>
            </a:lvl3pPr>
            <a:lvl4pPr>
              <a:defRPr sz="1800">
                <a:solidFill>
                  <a:srgbClr val="7030A0"/>
                </a:solidFill>
              </a:defRPr>
            </a:lvl4pPr>
            <a:lvl5pPr>
              <a:defRPr sz="1800">
                <a:solidFill>
                  <a:srgbClr val="7030A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057401"/>
            <a:ext cx="4038600" cy="4648200"/>
          </a:xfrm>
        </p:spPr>
        <p:txBody>
          <a:bodyPr/>
          <a:lstStyle>
            <a:lvl1pPr>
              <a:defRPr sz="2800">
                <a:solidFill>
                  <a:srgbClr val="7030A0"/>
                </a:solidFill>
              </a:defRPr>
            </a:lvl1pPr>
            <a:lvl2pPr>
              <a:defRPr sz="2400">
                <a:solidFill>
                  <a:srgbClr val="7030A0"/>
                </a:solidFill>
              </a:defRPr>
            </a:lvl2pPr>
            <a:lvl3pPr>
              <a:defRPr sz="2000">
                <a:solidFill>
                  <a:srgbClr val="7030A0"/>
                </a:solidFill>
              </a:defRPr>
            </a:lvl3pPr>
            <a:lvl4pPr>
              <a:defRPr sz="1800">
                <a:solidFill>
                  <a:srgbClr val="7030A0"/>
                </a:solidFill>
              </a:defRPr>
            </a:lvl4pPr>
            <a:lvl5pPr>
              <a:defRPr sz="1800">
                <a:solidFill>
                  <a:srgbClr val="7030A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493481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999"/>
            <a:ext cx="8229600" cy="838201"/>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057401"/>
            <a:ext cx="8229600" cy="609600"/>
          </a:xfrm>
        </p:spPr>
        <p:txBody>
          <a:bodyPr anchor="ctr"/>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743200"/>
            <a:ext cx="4040188" cy="3995545"/>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5025" y="2743200"/>
            <a:ext cx="4041775" cy="3995545"/>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86674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999"/>
            <a:ext cx="8229600" cy="838201"/>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147695"/>
            <a:ext cx="4040188" cy="639762"/>
          </a:xfrm>
        </p:spPr>
        <p:txBody>
          <a:bodyPr anchor="b"/>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787457"/>
            <a:ext cx="4040188" cy="3951288"/>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2147695"/>
            <a:ext cx="4041775" cy="639762"/>
          </a:xfrm>
        </p:spPr>
        <p:txBody>
          <a:bodyPr anchor="b"/>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787457"/>
            <a:ext cx="4041775" cy="3951288"/>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199380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26926"/>
            <a:ext cx="8229600" cy="1143000"/>
          </a:xfrm>
        </p:spPr>
        <p:txBody>
          <a:bodyPr/>
          <a:lstStyle>
            <a:lvl1pPr>
              <a:defRPr>
                <a:solidFill>
                  <a:srgbClr val="7030A0"/>
                </a:solidFill>
              </a:defRPr>
            </a:lvl1pPr>
          </a:lstStyle>
          <a:p>
            <a:r>
              <a:rPr lang="en-US"/>
              <a:t>Click to edit Master title style</a:t>
            </a:r>
          </a:p>
        </p:txBody>
      </p:sp>
    </p:spTree>
    <p:extLst>
      <p:ext uri="{BB962C8B-B14F-4D97-AF65-F5344CB8AC3E}">
        <p14:creationId xmlns:p14="http://schemas.microsoft.com/office/powerpoint/2010/main" val="344655034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129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07582"/>
            <a:ext cx="3008313" cy="1162050"/>
          </a:xfrm>
        </p:spPr>
        <p:txBody>
          <a:bodyPr anchor="b"/>
          <a:lstStyle>
            <a:lvl1pPr algn="l">
              <a:defRPr sz="2000" b="1">
                <a:solidFill>
                  <a:srgbClr val="7030A0"/>
                </a:solidFill>
              </a:defRPr>
            </a:lvl1pPr>
          </a:lstStyle>
          <a:p>
            <a:r>
              <a:rPr lang="en-US"/>
              <a:t>Click to edit Master title style</a:t>
            </a:r>
          </a:p>
        </p:txBody>
      </p:sp>
      <p:sp>
        <p:nvSpPr>
          <p:cNvPr id="3" name="Content Placeholder 2"/>
          <p:cNvSpPr>
            <a:spLocks noGrp="1"/>
          </p:cNvSpPr>
          <p:nvPr>
            <p:ph idx="1"/>
          </p:nvPr>
        </p:nvSpPr>
        <p:spPr>
          <a:xfrm>
            <a:off x="3575050" y="1107582"/>
            <a:ext cx="5111750" cy="5630569"/>
          </a:xfrm>
        </p:spPr>
        <p:txBody>
          <a:bodyPr/>
          <a:lstStyle>
            <a:lvl1pPr>
              <a:defRPr sz="3200">
                <a:solidFill>
                  <a:srgbClr val="7030A0"/>
                </a:solidFill>
              </a:defRPr>
            </a:lvl1pPr>
            <a:lvl2pPr>
              <a:defRPr sz="2800">
                <a:solidFill>
                  <a:srgbClr val="7030A0"/>
                </a:solidFill>
              </a:defRPr>
            </a:lvl2pPr>
            <a:lvl3pPr>
              <a:defRPr sz="2400">
                <a:solidFill>
                  <a:srgbClr val="7030A0"/>
                </a:solidFill>
              </a:defRPr>
            </a:lvl3pPr>
            <a:lvl4pPr>
              <a:defRPr sz="2000">
                <a:solidFill>
                  <a:srgbClr val="7030A0"/>
                </a:solidFill>
              </a:defRPr>
            </a:lvl4pPr>
            <a:lvl5pPr>
              <a:defRPr sz="2000">
                <a:solidFill>
                  <a:srgbClr val="7030A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69632"/>
            <a:ext cx="3008313" cy="4468519"/>
          </a:xfrm>
        </p:spPr>
        <p:txBody>
          <a:bodyPr/>
          <a:lstStyle>
            <a:lvl1pPr marL="0" indent="0">
              <a:buNone/>
              <a:defRPr sz="1400">
                <a:solidFill>
                  <a:srgbClr val="7030A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953031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97768"/>
            <a:ext cx="5486400" cy="566738"/>
          </a:xfrm>
        </p:spPr>
        <p:txBody>
          <a:bodyPr anchor="b"/>
          <a:lstStyle>
            <a:lvl1pPr algn="l">
              <a:defRPr sz="2000" b="1">
                <a:solidFill>
                  <a:srgbClr val="7030A0"/>
                </a:solidFill>
              </a:defRPr>
            </a:lvl1pPr>
          </a:lstStyle>
          <a:p>
            <a:r>
              <a:rPr lang="en-US"/>
              <a:t>Click to edit Master title style</a:t>
            </a:r>
          </a:p>
        </p:txBody>
      </p:sp>
      <p:sp>
        <p:nvSpPr>
          <p:cNvPr id="3" name="Picture Placeholder 2"/>
          <p:cNvSpPr>
            <a:spLocks noGrp="1"/>
          </p:cNvSpPr>
          <p:nvPr>
            <p:ph type="pic" idx="1"/>
          </p:nvPr>
        </p:nvSpPr>
        <p:spPr>
          <a:xfrm>
            <a:off x="1792288" y="1109943"/>
            <a:ext cx="5486400" cy="4114800"/>
          </a:xfrm>
        </p:spPr>
        <p:txBody>
          <a:bodyPr/>
          <a:lstStyle>
            <a:lvl1pPr marL="0" indent="0">
              <a:buNone/>
              <a:defRPr sz="3200">
                <a:solidFill>
                  <a:srgbClr val="7030A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864506"/>
            <a:ext cx="5486400" cy="804862"/>
          </a:xfrm>
        </p:spPr>
        <p:txBody>
          <a:bodyPr/>
          <a:lstStyle>
            <a:lvl1pPr marL="0" indent="0">
              <a:buNone/>
              <a:defRPr sz="1400">
                <a:solidFill>
                  <a:srgbClr val="7030A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266554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00292"/>
            <a:ext cx="8229600" cy="1143000"/>
          </a:xfrm>
        </p:spPr>
        <p:txBody>
          <a:bodyPr/>
          <a:lstStyle>
            <a:lvl1pPr>
              <a:defRPr>
                <a:solidFill>
                  <a:srgbClr val="7030A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266050"/>
            <a:ext cx="8229600" cy="4525963"/>
          </a:xfrm>
        </p:spPr>
        <p:txBody>
          <a:bodyPr vert="eaVert"/>
          <a:lstStyle>
            <a:lvl1pPr>
              <a:defRPr>
                <a:solidFill>
                  <a:srgbClr val="7030A0"/>
                </a:solidFill>
              </a:defRPr>
            </a:lvl1pPr>
            <a:lvl2pPr>
              <a:defRPr>
                <a:solidFill>
                  <a:srgbClr val="7030A0"/>
                </a:solidFill>
              </a:defRPr>
            </a:lvl2pPr>
            <a:lvl3pPr>
              <a:defRPr>
                <a:solidFill>
                  <a:srgbClr val="7030A0"/>
                </a:solidFill>
              </a:defRPr>
            </a:lvl3pPr>
            <a:lvl4pPr>
              <a:defRPr>
                <a:solidFill>
                  <a:srgbClr val="7030A0"/>
                </a:solidFill>
              </a:defRPr>
            </a:lvl4pPr>
            <a:lvl5pPr>
              <a:defRPr>
                <a:solidFill>
                  <a:srgbClr val="7030A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17788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5805"/>
            <a:ext cx="2057400" cy="5620104"/>
          </a:xfrm>
        </p:spPr>
        <p:txBody>
          <a:bodyPr vert="eaVert"/>
          <a:lstStyle>
            <a:lvl1pPr>
              <a:defRPr>
                <a:solidFill>
                  <a:srgbClr val="7030A0"/>
                </a:solidFill>
              </a:defRPr>
            </a:lvl1pPr>
          </a:lstStyle>
          <a:p>
            <a:r>
              <a:rPr lang="en-US"/>
              <a:t>Click to edit Master title style</a:t>
            </a:r>
          </a:p>
        </p:txBody>
      </p:sp>
      <p:sp>
        <p:nvSpPr>
          <p:cNvPr id="3" name="Vertical Text Placeholder 2"/>
          <p:cNvSpPr>
            <a:spLocks noGrp="1"/>
          </p:cNvSpPr>
          <p:nvPr>
            <p:ph type="body" orient="vert" idx="1"/>
          </p:nvPr>
        </p:nvSpPr>
        <p:spPr>
          <a:xfrm>
            <a:off x="457200" y="1135805"/>
            <a:ext cx="6019800" cy="5620104"/>
          </a:xfrm>
        </p:spPr>
        <p:txBody>
          <a:bodyPr vert="eaVert"/>
          <a:lstStyle>
            <a:lvl1pPr>
              <a:defRPr>
                <a:solidFill>
                  <a:srgbClr val="7030A0"/>
                </a:solidFill>
              </a:defRPr>
            </a:lvl1pPr>
            <a:lvl2pPr>
              <a:defRPr>
                <a:solidFill>
                  <a:srgbClr val="7030A0"/>
                </a:solidFill>
              </a:defRPr>
            </a:lvl2pPr>
            <a:lvl3pPr>
              <a:defRPr>
                <a:solidFill>
                  <a:srgbClr val="7030A0"/>
                </a:solidFill>
              </a:defRPr>
            </a:lvl3pPr>
            <a:lvl4pPr>
              <a:defRPr>
                <a:solidFill>
                  <a:srgbClr val="7030A0"/>
                </a:solidFill>
              </a:defRPr>
            </a:lvl4pPr>
            <a:lvl5pPr>
              <a:defRPr>
                <a:solidFill>
                  <a:srgbClr val="7030A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28221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583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662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553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024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45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413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49D9E-DD1D-4E64-9F79-68242D15E9E2}"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600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655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366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873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308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649D9E-DD1D-4E64-9F79-68242D15E9E2}" type="datetimeFigureOut">
              <a:rPr lang="en-US" smtClean="0"/>
              <a:pPr/>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649D9E-DD1D-4E64-9F79-68242D15E9E2}" type="datetimeFigureOut">
              <a:rPr lang="en-US" smtClean="0"/>
              <a:pPr/>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649D9E-DD1D-4E64-9F79-68242D15E9E2}" type="datetimeFigureOut">
              <a:rPr lang="en-US" smtClean="0"/>
              <a:pPr/>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49D9E-DD1D-4E64-9F79-68242D15E9E2}" type="datetimeFigureOut">
              <a:rPr lang="en-US" smtClean="0"/>
              <a:pPr/>
              <a:t>4/10/2020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pPr/>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pPr/>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49D9E-DD1D-4E64-9F79-68242D15E9E2}" type="datetimeFigureOut">
              <a:rPr lang="en-US" smtClean="0"/>
              <a:pPr/>
              <a:t>4/10/2020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96D6F-96CF-4137-A548-A2FA7BE1444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0917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274928"/>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962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defTabSz="457200" rtl="0" eaLnBrk="1" latinLnBrk="0" hangingPunct="1">
        <a:spcBef>
          <a:spcPct val="0"/>
        </a:spcBef>
        <a:buNone/>
        <a:defRPr sz="4400" kern="1200">
          <a:solidFill>
            <a:srgbClr val="7030A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7030A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030A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030A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030A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030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49D9E-DD1D-4E64-9F79-68242D15E9E2}" type="datetimeFigureOut">
              <a:rPr lang="en-US" smtClean="0">
                <a:solidFill>
                  <a:prstClr val="black">
                    <a:tint val="75000"/>
                  </a:prstClr>
                </a:solidFill>
              </a:rPr>
              <a:pPr/>
              <a:t>4/10/2020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135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13.xml"/><Relationship Id="rId6" Type="http://schemas.openxmlformats.org/officeDocument/2006/relationships/image" Target="../media/image19.png"/><Relationship Id="rId5" Type="http://schemas.openxmlformats.org/officeDocument/2006/relationships/notesSlide" Target="../notesSlides/notesSlide13.xml"/><Relationship Id="rId4"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7.xml"/><Relationship Id="rId1" Type="http://schemas.openxmlformats.org/officeDocument/2006/relationships/themeOverride" Target="../theme/themeOverride1.xml"/><Relationship Id="rId6" Type="http://schemas.openxmlformats.org/officeDocument/2006/relationships/image" Target="../media/image23.png"/><Relationship Id="rId5" Type="http://schemas.openxmlformats.org/officeDocument/2006/relationships/image" Target="../media/image2.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hyperlink" Target="mailto:cindy.peterson@umontana.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hyperlink" Target="http://eunit.plt.org/unit-topic/carbon-and-climate/"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1851025"/>
          </a:xfrm>
        </p:spPr>
        <p:txBody>
          <a:bodyPr/>
          <a:lstStyle/>
          <a:p>
            <a:r>
              <a:rPr lang="en-US" dirty="0"/>
              <a:t>Project Learning Tree</a:t>
            </a:r>
          </a:p>
        </p:txBody>
      </p:sp>
      <p:sp>
        <p:nvSpPr>
          <p:cNvPr id="3" name="Subtitle 2"/>
          <p:cNvSpPr>
            <a:spLocks noGrp="1"/>
          </p:cNvSpPr>
          <p:nvPr>
            <p:ph type="subTitle" idx="1"/>
          </p:nvPr>
        </p:nvSpPr>
        <p:spPr>
          <a:xfrm>
            <a:off x="990600" y="4038600"/>
            <a:ext cx="7467600" cy="2362200"/>
          </a:xfrm>
        </p:spPr>
        <p:txBody>
          <a:bodyPr>
            <a:normAutofit fontScale="55000" lnSpcReduction="20000"/>
          </a:bodyPr>
          <a:lstStyle/>
          <a:p>
            <a:r>
              <a:rPr lang="en-US" sz="5900" dirty="0"/>
              <a:t>Carbon &amp; Climate: </a:t>
            </a:r>
          </a:p>
          <a:p>
            <a:r>
              <a:rPr lang="en-US" sz="5900" dirty="0">
                <a:solidFill>
                  <a:srgbClr val="FF0000"/>
                </a:solidFill>
              </a:rPr>
              <a:t>Workshop Title</a:t>
            </a:r>
          </a:p>
          <a:p>
            <a:endParaRPr lang="en-US" dirty="0">
              <a:solidFill>
                <a:srgbClr val="FF0000"/>
              </a:solidFill>
            </a:endParaRPr>
          </a:p>
          <a:p>
            <a:endParaRPr lang="en-US" dirty="0">
              <a:solidFill>
                <a:srgbClr val="FF0000"/>
              </a:solidFill>
            </a:endParaRPr>
          </a:p>
          <a:p>
            <a:r>
              <a:rPr lang="en-US" sz="4400" b="1" dirty="0">
                <a:solidFill>
                  <a:srgbClr val="FF0000"/>
                </a:solidFill>
              </a:rPr>
              <a:t>Presenter 1 Name</a:t>
            </a:r>
            <a:r>
              <a:rPr lang="en-US" sz="4400" dirty="0">
                <a:solidFill>
                  <a:srgbClr val="FF0000"/>
                </a:solidFill>
              </a:rPr>
              <a:t>, Presenter 1 Title</a:t>
            </a:r>
          </a:p>
          <a:p>
            <a:r>
              <a:rPr lang="en-US" sz="4400" b="1" dirty="0">
                <a:solidFill>
                  <a:srgbClr val="FF0000"/>
                </a:solidFill>
              </a:rPr>
              <a:t>Presenter 2 Name</a:t>
            </a:r>
            <a:r>
              <a:rPr lang="en-US" sz="4400" dirty="0">
                <a:solidFill>
                  <a:srgbClr val="FF0000"/>
                </a:solidFill>
              </a:rPr>
              <a:t>, Presenter 2 Title</a:t>
            </a:r>
          </a:p>
          <a:p>
            <a:endParaRPr lang="en-US" sz="4000" dirty="0"/>
          </a:p>
        </p:txBody>
      </p:sp>
    </p:spTree>
    <p:custDataLst>
      <p:tags r:id="rId1"/>
    </p:custDataLst>
    <p:extLst>
      <p:ext uri="{BB962C8B-B14F-4D97-AF65-F5344CB8AC3E}">
        <p14:creationId xmlns:p14="http://schemas.microsoft.com/office/powerpoint/2010/main" val="28105667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backgrou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968" y="1298448"/>
            <a:ext cx="6776064"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71203089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backgrou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35" y="1298448"/>
            <a:ext cx="6955730"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85064151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doing the activit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736" y="1298448"/>
            <a:ext cx="6760529"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58545031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orrelati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660" y="1298448"/>
            <a:ext cx="7218680"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58563336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30F87A" title="doing the activity">
            <a:hlinkClick r:id="" action="ppaction://media"/>
          </p:cNvPr>
          <p:cNvPicPr>
            <a:picLocks noChangeAspect="1"/>
          </p:cNvPicPr>
          <p:nvPr>
            <a:videoFile r:link="rId2"/>
            <p:extLst>
              <p:ext uri="{DAA4B4D4-6D71-4841-9C94-3DE7FCFB9230}">
                <p14:media xmlns:p14="http://schemas.microsoft.com/office/powerpoint/2010/main" r:embed="rId3">
                  <p14:trim st="828" end="2126.7"/>
                </p14:media>
              </p:ext>
            </p:extLst>
          </p:nvPr>
        </p:nvPicPr>
        <p:blipFill>
          <a:blip r:embed="rId6"/>
          <a:stretch>
            <a:fillRect/>
          </a:stretch>
        </p:blipFill>
        <p:spPr>
          <a:xfrm>
            <a:off x="993241" y="1298448"/>
            <a:ext cx="7157519" cy="5303520"/>
          </a:xfrm>
          <a:prstGeom prst="rect">
            <a:avLst/>
          </a:prstGeom>
        </p:spPr>
      </p:pic>
    </p:spTree>
    <p:custDataLst>
      <p:tags r:id="rId1"/>
    </p:custDataLst>
    <p:extLst>
      <p:ext uri="{BB962C8B-B14F-4D97-AF65-F5344CB8AC3E}">
        <p14:creationId xmlns:p14="http://schemas.microsoft.com/office/powerpoint/2010/main" val="74051453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evalu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655" y="1298448"/>
            <a:ext cx="6846690"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93155243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enrichmen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788" y="1298448"/>
            <a:ext cx="6864424"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42692245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tool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702" y="1298448"/>
            <a:ext cx="6852597"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94209096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title="tree data p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5801" y="609600"/>
            <a:ext cx="4712398" cy="6078405"/>
          </a:xfrm>
          <a:prstGeom prst="rect">
            <a:avLst/>
          </a:prstGeom>
          <a:effectLst>
            <a:outerShdw blurRad="63500" sx="102000" sy="102000" algn="ctr" rotWithShape="0">
              <a:prstClr val="black">
                <a:alpha val="40000"/>
              </a:prstClr>
            </a:outerShdw>
          </a:effectLst>
        </p:spPr>
      </p:pic>
    </p:spTree>
    <p:custDataLst>
      <p:tags r:id="rId2"/>
    </p:custDataLst>
    <p:extLst>
      <p:ext uri="{BB962C8B-B14F-4D97-AF65-F5344CB8AC3E}">
        <p14:creationId xmlns:p14="http://schemas.microsoft.com/office/powerpoint/2010/main" val="1568088861"/>
      </p:ext>
    </p:extLst>
  </p:cSld>
  <p:clrMapOvr>
    <a:overrideClrMapping bg1="lt1" tx1="dk1" bg2="lt2" tx2="dk2" accent1="accent1" accent2="accent2" accent3="accent3" accent4="accent4" accent5="accent5" accent6="accent6" hlink="hlink" folHlink="folHlink"/>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standards conn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05" y="1298448"/>
            <a:ext cx="6912991"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2074271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SFI_00001_S_4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3124200"/>
            <a:ext cx="14335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3" descr="Extforestry id col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122613"/>
            <a:ext cx="113823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19200" y="3124200"/>
            <a:ext cx="6400800" cy="3352800"/>
          </a:xfrm>
        </p:spPr>
        <p:txBody>
          <a:bodyPr rtlCol="0">
            <a:normAutofit fontScale="92500" lnSpcReduction="10000"/>
          </a:bodyPr>
          <a:lstStyle/>
          <a:p>
            <a:pPr eaLnBrk="1" hangingPunct="1">
              <a:lnSpc>
                <a:spcPct val="90000"/>
              </a:lnSpc>
              <a:defRPr/>
            </a:pPr>
            <a:r>
              <a:rPr lang="en-US" altLang="en-US" dirty="0"/>
              <a:t>Cindy Peterson</a:t>
            </a:r>
          </a:p>
          <a:p>
            <a:pPr eaLnBrk="1" hangingPunct="1">
              <a:lnSpc>
                <a:spcPct val="90000"/>
              </a:lnSpc>
              <a:defRPr/>
            </a:pPr>
            <a:r>
              <a:rPr lang="en-US" altLang="en-US" dirty="0"/>
              <a:t>MSU Extension Forestry</a:t>
            </a:r>
          </a:p>
          <a:p>
            <a:pPr eaLnBrk="1" hangingPunct="1">
              <a:lnSpc>
                <a:spcPct val="90000"/>
              </a:lnSpc>
              <a:defRPr/>
            </a:pPr>
            <a:r>
              <a:rPr lang="en-US" altLang="en-US" dirty="0"/>
              <a:t>Associate Forestry Specialist</a:t>
            </a:r>
          </a:p>
          <a:p>
            <a:pPr eaLnBrk="1" hangingPunct="1">
              <a:lnSpc>
                <a:spcPct val="90000"/>
              </a:lnSpc>
              <a:defRPr/>
            </a:pPr>
            <a:r>
              <a:rPr lang="en-US" altLang="en-US" dirty="0"/>
              <a:t>32 Campus Drive MS0606</a:t>
            </a:r>
          </a:p>
          <a:p>
            <a:pPr eaLnBrk="1" hangingPunct="1">
              <a:lnSpc>
                <a:spcPct val="90000"/>
              </a:lnSpc>
              <a:defRPr/>
            </a:pPr>
            <a:r>
              <a:rPr lang="en-US" altLang="en-US" dirty="0"/>
              <a:t>Missoula MT 59812-0606</a:t>
            </a:r>
          </a:p>
          <a:p>
            <a:pPr eaLnBrk="1" hangingPunct="1">
              <a:lnSpc>
                <a:spcPct val="90000"/>
              </a:lnSpc>
              <a:defRPr/>
            </a:pPr>
            <a:r>
              <a:rPr lang="en-US" altLang="en-US" dirty="0"/>
              <a:t>(406) 243-4706</a:t>
            </a:r>
          </a:p>
          <a:p>
            <a:pPr eaLnBrk="1" hangingPunct="1">
              <a:lnSpc>
                <a:spcPct val="90000"/>
              </a:lnSpc>
              <a:defRPr/>
            </a:pPr>
            <a:r>
              <a:rPr lang="en-US" altLang="en-US" dirty="0" smtClean="0">
                <a:hlinkClick r:id="rId4"/>
              </a:rPr>
              <a:t>cindy.peterson@umontana.edu</a:t>
            </a:r>
            <a:endParaRPr lang="en-US" altLang="en-US" dirty="0"/>
          </a:p>
          <a:p>
            <a:pPr eaLnBrk="1" hangingPunct="1">
              <a:lnSpc>
                <a:spcPct val="90000"/>
              </a:lnSpc>
              <a:defRPr/>
            </a:pPr>
            <a:r>
              <a:rPr lang="en-US" altLang="en-US" dirty="0" smtClean="0"/>
              <a:t>www.forestry.msuextension.org</a:t>
            </a:r>
            <a:endParaRPr lang="en-US" altLang="en-US" dirty="0"/>
          </a:p>
          <a:p>
            <a:pPr eaLnBrk="1" fontAlgn="auto" hangingPunct="1">
              <a:spcAft>
                <a:spcPts val="0"/>
              </a:spcAft>
              <a:defRPr/>
            </a:pPr>
            <a:endParaRPr lang="en-US" dirty="0"/>
          </a:p>
        </p:txBody>
      </p:sp>
    </p:spTree>
    <p:extLst>
      <p:ext uri="{BB962C8B-B14F-4D97-AF65-F5344CB8AC3E}">
        <p14:creationId xmlns:p14="http://schemas.microsoft.com/office/powerpoint/2010/main" val="286459575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additional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776" y="1298448"/>
            <a:ext cx="6722448"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7041618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conceptual framewo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145" y="1298448"/>
            <a:ext cx="6745710"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7002090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technical suppo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128" y="1298448"/>
            <a:ext cx="6763744"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2645146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ree student show their Great Lakes Past and Present displa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652" y="3256157"/>
            <a:ext cx="4024352" cy="30182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648200" y="3474433"/>
            <a:ext cx="4131525" cy="2581711"/>
          </a:xfrm>
        </p:spPr>
        <p:txBody>
          <a:bodyPr>
            <a:normAutofit/>
          </a:bodyPr>
          <a:lstStyle/>
          <a:p>
            <a:r>
              <a:rPr lang="en-US" dirty="0"/>
              <a:t>Climate Time Machine</a:t>
            </a:r>
          </a:p>
        </p:txBody>
      </p:sp>
    </p:spTree>
    <p:extLst>
      <p:ext uri="{BB962C8B-B14F-4D97-AF65-F5344CB8AC3E}">
        <p14:creationId xmlns:p14="http://schemas.microsoft.com/office/powerpoint/2010/main" val="251378081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letter from muse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578" y="222968"/>
            <a:ext cx="5625093" cy="6489402"/>
          </a:xfrm>
          <a:prstGeom prst="rect">
            <a:avLst/>
          </a:prstGeom>
          <a:ln>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6666630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title="skiing in the mountains">
            <a:extLst>
              <a:ext uri="{FF2B5EF4-FFF2-40B4-BE49-F238E27FC236}">
                <a16:creationId xmlns:a16="http://schemas.microsoft.com/office/drawing/2014/main" id="{BEEFE897-0286-4336-B54F-BA571D5C3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625" y="2911156"/>
            <a:ext cx="6268749" cy="3747319"/>
          </a:xfrm>
          <a:prstGeom prst="rect">
            <a:avLst/>
          </a:prstGeom>
          <a:ln>
            <a:solidFill>
              <a:srgbClr val="000000"/>
            </a:solidFill>
          </a:ln>
          <a:effectLst>
            <a:outerShdw blurRad="50800" dist="38100" dir="2700000" algn="tl" rotWithShape="0">
              <a:prstClr val="black">
                <a:alpha val="40000"/>
              </a:prstClr>
            </a:outerShdw>
          </a:effectLst>
        </p:spPr>
      </p:pic>
      <p:sp>
        <p:nvSpPr>
          <p:cNvPr id="8" name="TextBox 7"/>
          <p:cNvSpPr txBox="1"/>
          <p:nvPr/>
        </p:nvSpPr>
        <p:spPr>
          <a:xfrm>
            <a:off x="1267326" y="1981200"/>
            <a:ext cx="6497053" cy="923330"/>
          </a:xfrm>
          <a:prstGeom prst="rect">
            <a:avLst/>
          </a:prstGeom>
          <a:noFill/>
        </p:spPr>
        <p:txBody>
          <a:bodyPr wrap="square" rtlCol="0">
            <a:spAutoFit/>
          </a:bodyPr>
          <a:lstStyle/>
          <a:p>
            <a:pPr algn="ctr"/>
            <a:r>
              <a:rPr lang="en-US" i="1" dirty="0">
                <a:solidFill>
                  <a:schemeClr val="accent1"/>
                </a:solidFill>
              </a:rPr>
              <a:t>Consider compiling geologic history from your local area to meet state standards and to personalize student learning.</a:t>
            </a:r>
            <a:endParaRPr lang="en-US" dirty="0">
              <a:solidFill>
                <a:schemeClr val="accent1"/>
              </a:solidFill>
            </a:endParaRPr>
          </a:p>
          <a:p>
            <a:endParaRPr lang="en-US" dirty="0">
              <a:solidFill>
                <a:schemeClr val="accent1"/>
              </a:solidFill>
            </a:endParaRPr>
          </a:p>
        </p:txBody>
      </p:sp>
      <p:sp>
        <p:nvSpPr>
          <p:cNvPr id="4" name="Title 3"/>
          <p:cNvSpPr>
            <a:spLocks noGrp="1"/>
          </p:cNvSpPr>
          <p:nvPr>
            <p:ph type="title"/>
          </p:nvPr>
        </p:nvSpPr>
        <p:spPr/>
        <p:txBody>
          <a:bodyPr/>
          <a:lstStyle/>
          <a:p>
            <a:r>
              <a:rPr lang="en-US" dirty="0"/>
              <a:t>Opportunities to Localize Learning</a:t>
            </a:r>
          </a:p>
        </p:txBody>
      </p:sp>
    </p:spTree>
    <p:extLst>
      <p:ext uri="{BB962C8B-B14F-4D97-AF65-F5344CB8AC3E}">
        <p14:creationId xmlns:p14="http://schemas.microsoft.com/office/powerpoint/2010/main" val="212804310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Exhibits Should Aim to Answer:</a:t>
            </a:r>
          </a:p>
        </p:txBody>
      </p:sp>
      <p:sp>
        <p:nvSpPr>
          <p:cNvPr id="3" name="Content Placeholder 2"/>
          <p:cNvSpPr>
            <a:spLocks noGrp="1"/>
          </p:cNvSpPr>
          <p:nvPr>
            <p:ph idx="1"/>
          </p:nvPr>
        </p:nvSpPr>
        <p:spPr>
          <a:xfrm>
            <a:off x="477592" y="2286000"/>
            <a:ext cx="8229600" cy="2971799"/>
          </a:xfrm>
        </p:spPr>
        <p:txBody>
          <a:bodyPr/>
          <a:lstStyle/>
          <a:p>
            <a:pPr lvl="0">
              <a:spcAft>
                <a:spcPts val="1800"/>
              </a:spcAft>
            </a:pPr>
            <a:r>
              <a:rPr lang="en-US" sz="3200" dirty="0">
                <a:solidFill>
                  <a:srgbClr val="000000"/>
                </a:solidFill>
              </a:rPr>
              <a:t>What effects have past climate changes had on the area selected?</a:t>
            </a:r>
          </a:p>
          <a:p>
            <a:pPr>
              <a:spcAft>
                <a:spcPts val="1800"/>
              </a:spcAft>
            </a:pPr>
            <a:r>
              <a:rPr lang="en-US" sz="3200" dirty="0">
                <a:solidFill>
                  <a:srgbClr val="000000"/>
                </a:solidFill>
              </a:rPr>
              <a:t>What can we learn from studying climate history that will help us understand current global temperature trends?</a:t>
            </a:r>
            <a:r>
              <a:rPr lang="en-US" dirty="0"/>
              <a:t> </a:t>
            </a:r>
          </a:p>
        </p:txBody>
      </p:sp>
    </p:spTree>
    <p:extLst>
      <p:ext uri="{BB962C8B-B14F-4D97-AF65-F5344CB8AC3E}">
        <p14:creationId xmlns:p14="http://schemas.microsoft.com/office/powerpoint/2010/main" val="13122581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lstStyle/>
          <a:p>
            <a:r>
              <a:rPr lang="en-US" dirty="0"/>
              <a:t>Carbon &amp; Climate Activities</a:t>
            </a:r>
          </a:p>
        </p:txBody>
      </p:sp>
      <p:sp>
        <p:nvSpPr>
          <p:cNvPr id="3" name="Content Placeholder 2"/>
          <p:cNvSpPr>
            <a:spLocks noGrp="1"/>
          </p:cNvSpPr>
          <p:nvPr>
            <p:ph idx="1"/>
          </p:nvPr>
        </p:nvSpPr>
        <p:spPr>
          <a:xfrm>
            <a:off x="914400" y="2133600"/>
            <a:ext cx="7543800" cy="4419600"/>
          </a:xfrm>
        </p:spPr>
        <p:txBody>
          <a:bodyPr>
            <a:normAutofit fontScale="62500" lnSpcReduction="20000"/>
          </a:bodyPr>
          <a:lstStyle/>
          <a:p>
            <a:pPr marL="0" indent="0">
              <a:buNone/>
            </a:pPr>
            <a:r>
              <a:rPr lang="en-US" sz="4000" b="1" dirty="0">
                <a:solidFill>
                  <a:srgbClr val="000000"/>
                </a:solidFill>
              </a:rPr>
              <a:t>1: What is Climate?</a:t>
            </a:r>
          </a:p>
          <a:p>
            <a:pPr marL="457200" lvl="1" indent="0">
              <a:spcAft>
                <a:spcPts val="1200"/>
              </a:spcAft>
              <a:buNone/>
            </a:pPr>
            <a:r>
              <a:rPr lang="en-US" sz="3400" dirty="0">
                <a:solidFill>
                  <a:srgbClr val="000000"/>
                </a:solidFill>
              </a:rPr>
              <a:t>Explore the concept of climate</a:t>
            </a:r>
          </a:p>
          <a:p>
            <a:pPr marL="0" indent="0">
              <a:buNone/>
            </a:pPr>
            <a:r>
              <a:rPr lang="en-US" sz="4000" b="1" dirty="0">
                <a:solidFill>
                  <a:schemeClr val="accent1"/>
                </a:solidFill>
              </a:rPr>
              <a:t>2: The Carbon Cycle</a:t>
            </a:r>
          </a:p>
          <a:p>
            <a:pPr marL="0" indent="0">
              <a:spcAft>
                <a:spcPts val="1200"/>
              </a:spcAft>
              <a:buNone/>
            </a:pPr>
            <a:r>
              <a:rPr lang="en-US" sz="4000" b="1" dirty="0">
                <a:solidFill>
                  <a:schemeClr val="accent1"/>
                </a:solidFill>
              </a:rPr>
              <a:t>    </a:t>
            </a:r>
            <a:r>
              <a:rPr lang="en-US" sz="3400" dirty="0">
                <a:solidFill>
                  <a:schemeClr val="accent1"/>
                </a:solidFill>
              </a:rPr>
              <a:t>Active simulation of carbon cycle</a:t>
            </a:r>
          </a:p>
          <a:p>
            <a:pPr marL="0" indent="0">
              <a:buNone/>
            </a:pPr>
            <a:r>
              <a:rPr lang="en-US" sz="4000" b="1" dirty="0">
                <a:solidFill>
                  <a:srgbClr val="000000"/>
                </a:solidFill>
              </a:rPr>
              <a:t>3: Is It Only Natural?</a:t>
            </a:r>
          </a:p>
          <a:p>
            <a:pPr marL="0" indent="0">
              <a:spcAft>
                <a:spcPts val="1200"/>
              </a:spcAft>
              <a:buNone/>
            </a:pPr>
            <a:r>
              <a:rPr lang="en-US" sz="4000" dirty="0">
                <a:solidFill>
                  <a:srgbClr val="000000"/>
                </a:solidFill>
              </a:rPr>
              <a:t>    </a:t>
            </a:r>
            <a:r>
              <a:rPr lang="en-US" sz="3400" dirty="0">
                <a:solidFill>
                  <a:srgbClr val="000000"/>
                </a:solidFill>
              </a:rPr>
              <a:t>Explore the geologic history of a region</a:t>
            </a:r>
            <a:endParaRPr lang="en-US" sz="3400" b="1" dirty="0">
              <a:solidFill>
                <a:srgbClr val="000000"/>
              </a:solidFill>
            </a:endParaRPr>
          </a:p>
          <a:p>
            <a:pPr marL="0" indent="0">
              <a:buNone/>
            </a:pPr>
            <a:r>
              <a:rPr lang="en-US" sz="4000" b="1" dirty="0">
                <a:solidFill>
                  <a:schemeClr val="accent1"/>
                </a:solidFill>
              </a:rPr>
              <a:t>4: Climate Time Machine </a:t>
            </a:r>
          </a:p>
          <a:p>
            <a:pPr marL="400050" lvl="1" indent="0">
              <a:spcAft>
                <a:spcPts val="1200"/>
              </a:spcAft>
              <a:buNone/>
            </a:pPr>
            <a:r>
              <a:rPr lang="en-US" sz="3600" dirty="0">
                <a:solidFill>
                  <a:schemeClr val="accent1"/>
                </a:solidFill>
              </a:rPr>
              <a:t>Explore factors that cause climate change</a:t>
            </a:r>
            <a:endParaRPr lang="en-US" sz="3600" b="1" dirty="0">
              <a:solidFill>
                <a:schemeClr val="accent1"/>
              </a:solidFill>
            </a:endParaRPr>
          </a:p>
          <a:p>
            <a:pPr marL="0" indent="0">
              <a:buNone/>
            </a:pPr>
            <a:r>
              <a:rPr lang="en-US" sz="4000" b="1" dirty="0">
                <a:solidFill>
                  <a:srgbClr val="000000"/>
                </a:solidFill>
              </a:rPr>
              <a:t>5: Are you a Bigfoot? </a:t>
            </a:r>
          </a:p>
          <a:p>
            <a:pPr marL="0" indent="0">
              <a:buNone/>
            </a:pPr>
            <a:r>
              <a:rPr lang="en-US" sz="4000" b="1" dirty="0">
                <a:solidFill>
                  <a:srgbClr val="000000"/>
                </a:solidFill>
              </a:rPr>
              <a:t>    </a:t>
            </a:r>
            <a:r>
              <a:rPr lang="en-US" sz="3600" dirty="0">
                <a:solidFill>
                  <a:srgbClr val="000000"/>
                </a:solidFill>
              </a:rPr>
              <a:t>Experiment with a carbon footprint calculator</a:t>
            </a:r>
            <a:r>
              <a:rPr lang="en-US" sz="3600" dirty="0"/>
              <a:t> </a:t>
            </a:r>
          </a:p>
          <a:p>
            <a:endParaRPr lang="en-US" dirty="0"/>
          </a:p>
        </p:txBody>
      </p:sp>
    </p:spTree>
    <p:custDataLst>
      <p:tags r:id="rId1"/>
    </p:custDataLst>
    <p:extLst>
      <p:ext uri="{BB962C8B-B14F-4D97-AF65-F5344CB8AC3E}">
        <p14:creationId xmlns:p14="http://schemas.microsoft.com/office/powerpoint/2010/main" val="344227179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Supports for Teaching Activities</a:t>
            </a:r>
          </a:p>
        </p:txBody>
      </p:sp>
      <p:sp>
        <p:nvSpPr>
          <p:cNvPr id="3" name="Content Placeholder 2"/>
          <p:cNvSpPr>
            <a:spLocks noGrp="1"/>
          </p:cNvSpPr>
          <p:nvPr>
            <p:ph idx="1"/>
          </p:nvPr>
        </p:nvSpPr>
        <p:spPr>
          <a:xfrm>
            <a:off x="457200" y="2362200"/>
            <a:ext cx="8229600" cy="3886199"/>
          </a:xfrm>
        </p:spPr>
        <p:txBody>
          <a:bodyPr/>
          <a:lstStyle/>
          <a:p>
            <a:r>
              <a:rPr lang="en-US" dirty="0">
                <a:solidFill>
                  <a:srgbClr val="000000"/>
                </a:solidFill>
              </a:rPr>
              <a:t>Step-by-step instructions</a:t>
            </a:r>
          </a:p>
          <a:p>
            <a:r>
              <a:rPr lang="en-US" dirty="0">
                <a:solidFill>
                  <a:srgbClr val="000000"/>
                </a:solidFill>
              </a:rPr>
              <a:t>Extensive background sections</a:t>
            </a:r>
          </a:p>
          <a:p>
            <a:r>
              <a:rPr lang="en-US" dirty="0">
                <a:solidFill>
                  <a:srgbClr val="000000"/>
                </a:solidFill>
              </a:rPr>
              <a:t>Online quizzes</a:t>
            </a:r>
          </a:p>
          <a:p>
            <a:r>
              <a:rPr lang="en-US" dirty="0">
                <a:solidFill>
                  <a:srgbClr val="000000"/>
                </a:solidFill>
              </a:rPr>
              <a:t>Vocabulary exercises</a:t>
            </a:r>
          </a:p>
          <a:p>
            <a:r>
              <a:rPr lang="en-US" dirty="0">
                <a:solidFill>
                  <a:srgbClr val="000000"/>
                </a:solidFill>
              </a:rPr>
              <a:t>Links to videos, websites, and other resources</a:t>
            </a:r>
          </a:p>
          <a:p>
            <a:r>
              <a:rPr lang="en-US" dirty="0">
                <a:solidFill>
                  <a:srgbClr val="000000"/>
                </a:solidFill>
              </a:rPr>
              <a:t>Assessment rubrics </a:t>
            </a:r>
          </a:p>
          <a:p>
            <a:r>
              <a:rPr lang="en-US" dirty="0">
                <a:solidFill>
                  <a:srgbClr val="000000"/>
                </a:solidFill>
              </a:rPr>
              <a:t>Printable and fillable student pages</a:t>
            </a:r>
          </a:p>
          <a:p>
            <a:endParaRPr lang="en-US" dirty="0"/>
          </a:p>
        </p:txBody>
      </p:sp>
    </p:spTree>
    <p:extLst>
      <p:ext uri="{BB962C8B-B14F-4D97-AF65-F5344CB8AC3E}">
        <p14:creationId xmlns:p14="http://schemas.microsoft.com/office/powerpoint/2010/main" val="358769206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2133600"/>
            <a:ext cx="8991600" cy="4191000"/>
          </a:xfrm>
        </p:spPr>
        <p:txBody>
          <a:bodyPr>
            <a:normAutofit/>
          </a:bodyPr>
          <a:lstStyle/>
          <a:p>
            <a:r>
              <a:rPr lang="en-US" dirty="0"/>
              <a:t>In-Person Professional Development</a:t>
            </a:r>
          </a:p>
          <a:p>
            <a:pPr lvl="1"/>
            <a:r>
              <a:rPr lang="en-US" dirty="0">
                <a:solidFill>
                  <a:srgbClr val="008066"/>
                </a:solidFill>
              </a:rPr>
              <a:t>Contact your PLT State Coordinator</a:t>
            </a:r>
          </a:p>
          <a:p>
            <a:pPr lvl="1"/>
            <a:r>
              <a:rPr lang="en-US" u="sng" dirty="0">
                <a:solidFill>
                  <a:srgbClr val="008066"/>
                </a:solidFill>
              </a:rPr>
              <a:t>www.plt.org/your-state-project-learning-tree-program</a:t>
            </a:r>
          </a:p>
          <a:p>
            <a:pPr marL="457200" lvl="1" indent="0">
              <a:buNone/>
            </a:pPr>
            <a:endParaRPr lang="en-US" dirty="0"/>
          </a:p>
          <a:p>
            <a:r>
              <a:rPr lang="en-US" dirty="0">
                <a:solidFill>
                  <a:prstClr val="black"/>
                </a:solidFill>
              </a:rPr>
              <a:t>Online Professional Development</a:t>
            </a:r>
          </a:p>
          <a:p>
            <a:pPr lvl="1"/>
            <a:r>
              <a:rPr lang="en-US" dirty="0">
                <a:solidFill>
                  <a:srgbClr val="008066"/>
                </a:solidFill>
              </a:rPr>
              <a:t>Self-paced online workshop included with e-unit </a:t>
            </a:r>
          </a:p>
          <a:p>
            <a:pPr lvl="1"/>
            <a:r>
              <a:rPr lang="en-US" dirty="0">
                <a:solidFill>
                  <a:srgbClr val="008066"/>
                </a:solidFill>
              </a:rPr>
              <a:t>$40 per e-unit at </a:t>
            </a:r>
            <a:r>
              <a:rPr lang="en-US" u="sng" dirty="0">
                <a:solidFill>
                  <a:srgbClr val="008066"/>
                </a:solidFill>
              </a:rPr>
              <a:t>shop.plt.org  </a:t>
            </a:r>
          </a:p>
        </p:txBody>
      </p:sp>
      <p:sp>
        <p:nvSpPr>
          <p:cNvPr id="8" name="Title 1"/>
          <p:cNvSpPr txBox="1">
            <a:spLocks/>
          </p:cNvSpPr>
          <p:nvPr/>
        </p:nvSpPr>
        <p:spPr>
          <a:xfrm>
            <a:off x="457200" y="1143000"/>
            <a:ext cx="8229600" cy="838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rgbClr val="7030A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a:latin typeface="Trebuchet MS"/>
              </a:rPr>
              <a:t>Obtaining PLT E-Units </a:t>
            </a:r>
            <a:endParaRPr kumimoji="0" lang="en-US" sz="3600" b="1" i="0" u="none" strike="noStrike" kern="1200" cap="none" spc="0" normalizeH="0" baseline="0" noProof="0" dirty="0">
              <a:ln>
                <a:noFill/>
              </a:ln>
              <a:solidFill>
                <a:srgbClr val="7030A0"/>
              </a:solidFill>
              <a:effectLst/>
              <a:uLnTx/>
              <a:uFillTx/>
              <a:latin typeface="Trebuchet MS"/>
              <a:ea typeface="+mj-ea"/>
              <a:cs typeface="+mj-cs"/>
            </a:endParaRPr>
          </a:p>
        </p:txBody>
      </p:sp>
    </p:spTree>
    <p:custDataLst>
      <p:tags r:id="rId1"/>
    </p:custDataLst>
    <p:extLst>
      <p:ext uri="{BB962C8B-B14F-4D97-AF65-F5344CB8AC3E}">
        <p14:creationId xmlns:p14="http://schemas.microsoft.com/office/powerpoint/2010/main" val="205206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students and forest measurement">
            <a:extLst>
              <a:ext uri="{FF2B5EF4-FFF2-40B4-BE49-F238E27FC236}">
                <a16:creationId xmlns:a16="http://schemas.microsoft.com/office/drawing/2014/main" id="{D5461186-C8DD-4C3A-AA19-407FA8A684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3235" y="2057400"/>
            <a:ext cx="2878161" cy="4317241"/>
          </a:xfrm>
          <a:prstGeom prst="rect">
            <a:avLst/>
          </a:prstGeom>
          <a:ln>
            <a:solidFill>
              <a:schemeClr val="tx1"/>
            </a:solidFill>
          </a:ln>
        </p:spPr>
      </p:pic>
      <p:sp>
        <p:nvSpPr>
          <p:cNvPr id="3" name="Content Placeholder 2"/>
          <p:cNvSpPr>
            <a:spLocks noGrp="1"/>
          </p:cNvSpPr>
          <p:nvPr>
            <p:ph idx="1"/>
          </p:nvPr>
        </p:nvSpPr>
        <p:spPr>
          <a:xfrm>
            <a:off x="609600" y="2054087"/>
            <a:ext cx="4800600" cy="4525963"/>
          </a:xfrm>
        </p:spPr>
        <p:txBody>
          <a:bodyPr>
            <a:normAutofit/>
          </a:bodyPr>
          <a:lstStyle/>
          <a:p>
            <a:pPr algn="ctr">
              <a:buNone/>
            </a:pPr>
            <a:r>
              <a:rPr lang="en-US" sz="2800" b="1" dirty="0"/>
              <a:t>A Comprehensive</a:t>
            </a:r>
          </a:p>
          <a:p>
            <a:pPr algn="ctr">
              <a:buNone/>
            </a:pPr>
            <a:r>
              <a:rPr lang="en-US" sz="2800" b="1" dirty="0"/>
              <a:t>Environmental Education</a:t>
            </a:r>
          </a:p>
          <a:p>
            <a:pPr algn="ctr">
              <a:buNone/>
            </a:pPr>
            <a:r>
              <a:rPr lang="en-US" sz="2800" b="1" dirty="0"/>
              <a:t>Program </a:t>
            </a:r>
            <a:br>
              <a:rPr lang="en-US" sz="2800" b="1" dirty="0"/>
            </a:br>
            <a:endParaRPr lang="en-US" sz="2800" b="1" dirty="0"/>
          </a:p>
          <a:p>
            <a:pPr lvl="1">
              <a:buFont typeface="Wingdings" panose="05000000000000000000" pitchFamily="2" charset="2"/>
              <a:buChar char="§"/>
            </a:pPr>
            <a:r>
              <a:rPr lang="en-US" sz="2400" dirty="0">
                <a:solidFill>
                  <a:prstClr val="black"/>
                </a:solidFill>
              </a:rPr>
              <a:t>High quality, preK-12 curriculum materials</a:t>
            </a:r>
          </a:p>
          <a:p>
            <a:pPr lvl="1">
              <a:buFont typeface="Wingdings" panose="05000000000000000000" pitchFamily="2" charset="2"/>
              <a:buChar char="§"/>
            </a:pPr>
            <a:r>
              <a:rPr lang="en-US" sz="2400" dirty="0"/>
              <a:t>Professional development for educators</a:t>
            </a:r>
          </a:p>
          <a:p>
            <a:pPr lvl="1">
              <a:buFont typeface="Wingdings" panose="05000000000000000000" pitchFamily="2" charset="2"/>
              <a:buChar char="§"/>
            </a:pPr>
            <a:r>
              <a:rPr lang="en-US" sz="2400" dirty="0"/>
              <a:t>International network of partners</a:t>
            </a:r>
          </a:p>
          <a:p>
            <a:pPr marL="457200" lvl="1" indent="0">
              <a:buNone/>
            </a:pPr>
            <a:endParaRPr lang="en-US" sz="2400" dirty="0"/>
          </a:p>
        </p:txBody>
      </p:sp>
      <p:sp>
        <p:nvSpPr>
          <p:cNvPr id="5" name="Title 1"/>
          <p:cNvSpPr txBox="1">
            <a:spLocks/>
          </p:cNvSpPr>
          <p:nvPr/>
        </p:nvSpPr>
        <p:spPr>
          <a:xfrm>
            <a:off x="457200" y="106680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mj-lt"/>
                <a:ea typeface="+mj-ea"/>
                <a:cs typeface="+mj-cs"/>
              </a:rPr>
              <a:t>Project Learning Tree</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e-unit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2057400"/>
            <a:ext cx="7239000" cy="4420436"/>
          </a:xfrm>
          <a:prstGeom prst="rect">
            <a:avLst/>
          </a:prstGeom>
        </p:spPr>
      </p:pic>
      <p:sp>
        <p:nvSpPr>
          <p:cNvPr id="7" name="Title 1">
            <a:extLst>
              <a:ext uri="{FF2B5EF4-FFF2-40B4-BE49-F238E27FC236}">
                <a16:creationId xmlns:a16="http://schemas.microsoft.com/office/drawing/2014/main" id="{B82C9904-4991-48E8-A1ED-1C421DB51916}"/>
              </a:ext>
            </a:extLst>
          </p:cNvPr>
          <p:cNvSpPr txBox="1">
            <a:spLocks/>
          </p:cNvSpPr>
          <p:nvPr/>
        </p:nvSpPr>
        <p:spPr>
          <a:xfrm>
            <a:off x="304800" y="1219200"/>
            <a:ext cx="8229600" cy="838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rgbClr val="7030A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a:latin typeface="Trebuchet MS"/>
              </a:rPr>
              <a:t>Available E-Units </a:t>
            </a:r>
            <a:endParaRPr kumimoji="0" lang="en-US" sz="3600" b="1" i="0" u="none" strike="noStrike" kern="1200" cap="none" spc="0" normalizeH="0" baseline="0" noProof="0" dirty="0">
              <a:ln>
                <a:noFill/>
              </a:ln>
              <a:solidFill>
                <a:srgbClr val="7030A0"/>
              </a:solidFill>
              <a:effectLst/>
              <a:uLnTx/>
              <a:uFillTx/>
              <a:latin typeface="Trebuchet MS"/>
              <a:ea typeface="+mj-ea"/>
              <a:cs typeface="+mj-cs"/>
            </a:endParaRPr>
          </a:p>
        </p:txBody>
      </p:sp>
    </p:spTree>
    <p:custDataLst>
      <p:tags r:id="rId1"/>
    </p:custDataLst>
    <p:extLst>
      <p:ext uri="{BB962C8B-B14F-4D97-AF65-F5344CB8AC3E}">
        <p14:creationId xmlns:p14="http://schemas.microsoft.com/office/powerpoint/2010/main" val="351473852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66800" y="5791200"/>
            <a:ext cx="7467600" cy="769441"/>
          </a:xfrm>
          <a:prstGeom prst="rect">
            <a:avLst/>
          </a:prstGeom>
          <a:noFill/>
        </p:spPr>
        <p:txBody>
          <a:bodyPr wrap="square" rtlCol="0">
            <a:spAutoFit/>
          </a:bodyPr>
          <a:lstStyle/>
          <a:p>
            <a:pPr algn="ctr"/>
            <a:r>
              <a:rPr lang="en-US" sz="4400" b="1" dirty="0">
                <a:solidFill>
                  <a:srgbClr val="7030A0"/>
                </a:solidFill>
              </a:rPr>
              <a:t>Thank you!</a:t>
            </a:r>
          </a:p>
        </p:txBody>
      </p:sp>
      <p:sp>
        <p:nvSpPr>
          <p:cNvPr id="3" name="Content Placeholder 2"/>
          <p:cNvSpPr>
            <a:spLocks noGrp="1"/>
          </p:cNvSpPr>
          <p:nvPr>
            <p:ph idx="1"/>
          </p:nvPr>
        </p:nvSpPr>
        <p:spPr>
          <a:xfrm>
            <a:off x="1066800" y="2057400"/>
            <a:ext cx="6553200" cy="3429000"/>
          </a:xfrm>
        </p:spPr>
        <p:txBody>
          <a:bodyPr>
            <a:normAutofit fontScale="92500" lnSpcReduction="10000"/>
          </a:bodyPr>
          <a:lstStyle/>
          <a:p>
            <a:pPr marL="0" indent="0">
              <a:buNone/>
            </a:pPr>
            <a:r>
              <a:rPr lang="en-US" b="1" dirty="0">
                <a:solidFill>
                  <a:srgbClr val="FF0000"/>
                </a:solidFill>
              </a:rPr>
              <a:t>Presenter 1 Name</a:t>
            </a:r>
          </a:p>
          <a:p>
            <a:pPr marL="0" indent="0">
              <a:buNone/>
            </a:pPr>
            <a:r>
              <a:rPr lang="en-US" dirty="0">
                <a:solidFill>
                  <a:srgbClr val="FF0000"/>
                </a:solidFill>
              </a:rPr>
              <a:t>Presenter 1 Title, State</a:t>
            </a:r>
          </a:p>
          <a:p>
            <a:pPr marL="0" indent="0">
              <a:buNone/>
            </a:pPr>
            <a:r>
              <a:rPr lang="en-US" dirty="0">
                <a:solidFill>
                  <a:srgbClr val="FF0000"/>
                </a:solidFill>
              </a:rPr>
              <a:t>Presenter1email@xxxx.org</a:t>
            </a:r>
            <a:br>
              <a:rPr lang="en-US" dirty="0">
                <a:solidFill>
                  <a:srgbClr val="FF0000"/>
                </a:solidFill>
              </a:rPr>
            </a:br>
            <a:endParaRPr lang="en-US" dirty="0">
              <a:solidFill>
                <a:srgbClr val="FF0000"/>
              </a:solidFill>
            </a:endParaRPr>
          </a:p>
          <a:p>
            <a:pPr marL="0" indent="0">
              <a:buNone/>
            </a:pPr>
            <a:r>
              <a:rPr lang="en-US" b="1" dirty="0">
                <a:solidFill>
                  <a:srgbClr val="FF0000"/>
                </a:solidFill>
              </a:rPr>
              <a:t>Presenter 2 Name</a:t>
            </a:r>
          </a:p>
          <a:p>
            <a:pPr marL="0" indent="0">
              <a:buNone/>
            </a:pPr>
            <a:r>
              <a:rPr lang="en-US" dirty="0">
                <a:solidFill>
                  <a:srgbClr val="FF0000"/>
                </a:solidFill>
              </a:rPr>
              <a:t>Presenter 2 Title, State</a:t>
            </a:r>
          </a:p>
          <a:p>
            <a:pPr marL="0" indent="0">
              <a:buNone/>
            </a:pPr>
            <a:r>
              <a:rPr lang="en-US" dirty="0">
                <a:solidFill>
                  <a:srgbClr val="FF0000"/>
                </a:solidFill>
              </a:rPr>
              <a:t>Presenter2email@xxxx.org</a:t>
            </a:r>
          </a:p>
          <a:p>
            <a:pPr marL="0" indent="0">
              <a:buNone/>
            </a:pPr>
            <a:endParaRPr lang="en-US" dirty="0"/>
          </a:p>
        </p:txBody>
      </p:sp>
      <p:sp>
        <p:nvSpPr>
          <p:cNvPr id="4" name="Title 1"/>
          <p:cNvSpPr txBox="1">
            <a:spLocks/>
          </p:cNvSpPr>
          <p:nvPr/>
        </p:nvSpPr>
        <p:spPr>
          <a:xfrm>
            <a:off x="457200" y="9906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7030A0"/>
                </a:solidFill>
              </a:rPr>
              <a:t>Questions, Comments?</a:t>
            </a:r>
          </a:p>
        </p:txBody>
      </p:sp>
    </p:spTree>
    <p:custDataLst>
      <p:tags r:id="rId1"/>
    </p:custDataLst>
    <p:extLst>
      <p:ext uri="{BB962C8B-B14F-4D97-AF65-F5344CB8AC3E}">
        <p14:creationId xmlns:p14="http://schemas.microsoft.com/office/powerpoint/2010/main" val="727757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6" title="DRNC logo"/>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7375" y="4083050"/>
            <a:ext cx="109378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0" title="USFS 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2913" y="4076700"/>
            <a:ext cx="9906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descr="Extforestry id col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983038"/>
            <a:ext cx="113823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Content Placeholder 2"/>
          <p:cNvSpPr>
            <a:spLocks noGrp="1"/>
          </p:cNvSpPr>
          <p:nvPr>
            <p:ph idx="1"/>
          </p:nvPr>
        </p:nvSpPr>
        <p:spPr>
          <a:xfrm>
            <a:off x="409575" y="2286000"/>
            <a:ext cx="8382000" cy="4114800"/>
          </a:xfrm>
        </p:spPr>
        <p:txBody>
          <a:bodyPr/>
          <a:lstStyle/>
          <a:p>
            <a:pPr marL="0" indent="0">
              <a:buFont typeface="Arial" panose="020B0604020202020204" pitchFamily="34" charset="0"/>
              <a:buNone/>
            </a:pPr>
            <a:r>
              <a:rPr lang="en-US" altLang="en-US" sz="2400" dirty="0" smtClean="0"/>
              <a:t>These workshops are funded in part from a federal award of the U.S. Forest Service, Department of Agriculture, subawarded by the Montana Department of Natural Resources and Conservation, Forestry Division to Montana State University Extension.</a:t>
            </a:r>
          </a:p>
          <a:p>
            <a:pPr marL="0" indent="0">
              <a:buFont typeface="Arial" panose="020B0604020202020204" pitchFamily="34" charset="0"/>
              <a:buNone/>
            </a:pPr>
            <a:endParaRPr lang="en-US" altLang="en-US" sz="2400" dirty="0" smtClean="0"/>
          </a:p>
          <a:p>
            <a:pPr marL="0" indent="0">
              <a:buFont typeface="Arial" panose="020B0604020202020204" pitchFamily="34" charset="0"/>
              <a:buNone/>
            </a:pPr>
            <a:endParaRPr lang="en-US" altLang="en-US" sz="2400" dirty="0" smtClean="0"/>
          </a:p>
          <a:p>
            <a:pPr marL="0" indent="0">
              <a:buFont typeface="Arial" panose="020B0604020202020204" pitchFamily="34" charset="0"/>
              <a:buNone/>
            </a:pPr>
            <a:endParaRPr lang="en-US" altLang="en-US" sz="2400" dirty="0" smtClean="0"/>
          </a:p>
          <a:p>
            <a:pPr marL="0" indent="0">
              <a:buFont typeface="Arial" panose="020B0604020202020204" pitchFamily="34" charset="0"/>
              <a:buNone/>
            </a:pPr>
            <a:endParaRPr lang="en-US" altLang="en-US" sz="2400" dirty="0" smtClean="0"/>
          </a:p>
          <a:p>
            <a:pPr marL="0" indent="0">
              <a:buFont typeface="Arial" panose="020B0604020202020204" pitchFamily="34" charset="0"/>
              <a:buNone/>
            </a:pPr>
            <a:r>
              <a:rPr lang="en-US" altLang="en-US" sz="2000" i="1" dirty="0" smtClean="0"/>
              <a:t>The Montana State University Extension Service is an ADA/EO/AA/ Veteran’s Preference Employer and Provider of Educational Outreach.</a:t>
            </a:r>
            <a:endParaRPr lang="en-US" altLang="en-US" sz="2000" dirty="0" smtClean="0"/>
          </a:p>
        </p:txBody>
      </p:sp>
      <p:sp>
        <p:nvSpPr>
          <p:cNvPr id="22530" name="Title 1"/>
          <p:cNvSpPr>
            <a:spLocks noGrp="1"/>
          </p:cNvSpPr>
          <p:nvPr>
            <p:ph type="title"/>
          </p:nvPr>
        </p:nvSpPr>
        <p:spPr>
          <a:xfrm>
            <a:off x="381000" y="990600"/>
            <a:ext cx="8229600" cy="1143000"/>
          </a:xfrm>
        </p:spPr>
        <p:txBody>
          <a:bodyPr/>
          <a:lstStyle/>
          <a:p>
            <a:pPr algn="l" eaLnBrk="1" hangingPunct="1"/>
            <a:r>
              <a:rPr lang="en-US" altLang="en-US" sz="4800" b="1" dirty="0" smtClean="0">
                <a:solidFill>
                  <a:srgbClr val="7030A0"/>
                </a:solidFill>
              </a:rPr>
              <a:t>Project Learning Tree Montana</a:t>
            </a:r>
            <a:endParaRPr lang="en-US" altLang="en-US" sz="4800" dirty="0" smtClean="0">
              <a:solidFill>
                <a:srgbClr val="7030A0"/>
              </a:solidFill>
            </a:endParaRPr>
          </a:p>
        </p:txBody>
      </p:sp>
    </p:spTree>
    <p:extLst>
      <p:ext uri="{BB962C8B-B14F-4D97-AF65-F5344CB8AC3E}">
        <p14:creationId xmlns:p14="http://schemas.microsoft.com/office/powerpoint/2010/main" val="747633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forests of the world classroom activity">
            <a:extLst>
              <a:ext uri="{FF2B5EF4-FFF2-40B4-BE49-F238E27FC236}">
                <a16:creationId xmlns:a16="http://schemas.microsoft.com/office/drawing/2014/main" id="{33EBCCCD-22A0-4F1C-81B4-292BB1E634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111"/>
          <a:stretch/>
        </p:blipFill>
        <p:spPr>
          <a:xfrm>
            <a:off x="5049079" y="1447800"/>
            <a:ext cx="3657600" cy="4876800"/>
          </a:xfrm>
          <a:prstGeom prst="rect">
            <a:avLst/>
          </a:prstGeom>
          <a:ln>
            <a:solidFill>
              <a:schemeClr val="tx1"/>
            </a:solidFill>
          </a:ln>
        </p:spPr>
      </p:pic>
      <p:sp>
        <p:nvSpPr>
          <p:cNvPr id="3" name="Content Placeholder 2"/>
          <p:cNvSpPr>
            <a:spLocks noGrp="1"/>
          </p:cNvSpPr>
          <p:nvPr>
            <p:ph idx="1"/>
          </p:nvPr>
        </p:nvSpPr>
        <p:spPr>
          <a:xfrm>
            <a:off x="140805" y="3536130"/>
            <a:ext cx="5105400" cy="2819400"/>
          </a:xfrm>
        </p:spPr>
        <p:txBody>
          <a:bodyPr>
            <a:normAutofit/>
          </a:bodyPr>
          <a:lstStyle/>
          <a:p>
            <a:pPr lvl="1">
              <a:buFont typeface="Wingdings" panose="05000000000000000000" pitchFamily="2" charset="2"/>
              <a:buChar char="§"/>
            </a:pPr>
            <a:r>
              <a:rPr lang="en-US" sz="2400" dirty="0"/>
              <a:t>Understand ecological systems</a:t>
            </a:r>
          </a:p>
          <a:p>
            <a:pPr lvl="1">
              <a:buFont typeface="Wingdings" panose="05000000000000000000" pitchFamily="2" charset="2"/>
              <a:buChar char="§"/>
            </a:pPr>
            <a:r>
              <a:rPr lang="en-US" sz="2400" dirty="0"/>
              <a:t>Think critically and creatively </a:t>
            </a:r>
          </a:p>
          <a:p>
            <a:pPr lvl="1">
              <a:buFont typeface="Wingdings" panose="05000000000000000000" pitchFamily="2" charset="2"/>
              <a:buChar char="§"/>
            </a:pPr>
            <a:r>
              <a:rPr lang="en-US" sz="2400" dirty="0"/>
              <a:t>Make informed decisions on environmental issues</a:t>
            </a:r>
          </a:p>
          <a:p>
            <a:pPr lvl="1">
              <a:buFont typeface="Wingdings" panose="05000000000000000000" pitchFamily="2" charset="2"/>
              <a:buChar char="§"/>
            </a:pPr>
            <a:r>
              <a:rPr lang="en-US" sz="2400" dirty="0"/>
              <a:t>Take responsible action</a:t>
            </a:r>
          </a:p>
        </p:txBody>
      </p:sp>
      <p:sp>
        <p:nvSpPr>
          <p:cNvPr id="2" name="Title 1"/>
          <p:cNvSpPr>
            <a:spLocks noGrp="1"/>
          </p:cNvSpPr>
          <p:nvPr>
            <p:ph type="title"/>
          </p:nvPr>
        </p:nvSpPr>
        <p:spPr>
          <a:xfrm>
            <a:off x="134179" y="1363862"/>
            <a:ext cx="4724400" cy="2159016"/>
          </a:xfrm>
        </p:spPr>
        <p:txBody>
          <a:bodyPr>
            <a:normAutofit fontScale="90000"/>
          </a:bodyPr>
          <a:lstStyle/>
          <a:p>
            <a:r>
              <a:rPr lang="en-US" sz="3600" b="1" dirty="0">
                <a:solidFill>
                  <a:srgbClr val="7030A0"/>
                </a:solidFill>
              </a:rPr>
              <a:t>PLT uses forests as “windows on the world” </a:t>
            </a:r>
            <a:br>
              <a:rPr lang="en-US" sz="3600" b="1" dirty="0">
                <a:solidFill>
                  <a:srgbClr val="7030A0"/>
                </a:solidFill>
              </a:rPr>
            </a:br>
            <a:r>
              <a:rPr lang="en-US" sz="3600" b="1" dirty="0">
                <a:solidFill>
                  <a:srgbClr val="7030A0"/>
                </a:solidFill>
              </a:rPr>
              <a:t>to help students:</a:t>
            </a:r>
            <a:endParaRPr lang="en-US" sz="4800" b="1" dirty="0">
              <a:solidFill>
                <a:srgbClr val="7030A0"/>
              </a:solidFill>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the carbon cycl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81162" y="2362200"/>
            <a:ext cx="5781675" cy="4040956"/>
          </a:xfrm>
          <a:prstGeom prst="rect">
            <a:avLst/>
          </a:prstGeom>
        </p:spPr>
      </p:pic>
      <p:sp>
        <p:nvSpPr>
          <p:cNvPr id="2" name="Title 1"/>
          <p:cNvSpPr>
            <a:spLocks noGrp="1"/>
          </p:cNvSpPr>
          <p:nvPr>
            <p:ph type="title"/>
          </p:nvPr>
        </p:nvSpPr>
        <p:spPr>
          <a:xfrm>
            <a:off x="457200" y="1143000"/>
            <a:ext cx="8229600" cy="1295400"/>
          </a:xfrm>
        </p:spPr>
        <p:txBody>
          <a:bodyPr>
            <a:normAutofit/>
          </a:bodyPr>
          <a:lstStyle/>
          <a:p>
            <a:r>
              <a:rPr lang="en-US" dirty="0"/>
              <a:t>The Carbon Cycle</a:t>
            </a:r>
          </a:p>
        </p:txBody>
      </p:sp>
    </p:spTree>
    <p:custDataLst>
      <p:tags r:id="rId1"/>
    </p:custDataLst>
    <p:extLst>
      <p:ext uri="{BB962C8B-B14F-4D97-AF65-F5344CB8AC3E}">
        <p14:creationId xmlns:p14="http://schemas.microsoft.com/office/powerpoint/2010/main" val="134527449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title="Carbon and climate guid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96720">
            <a:off x="7353627" y="3399897"/>
            <a:ext cx="1633657" cy="1633657"/>
          </a:xfrm>
          <a:prstGeom prst="rect">
            <a:avLst/>
          </a:prstGeom>
        </p:spPr>
      </p:pic>
      <p:pic>
        <p:nvPicPr>
          <p:cNvPr id="4" name="Picture 3" title="Energy in Ecosystems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8257" y="3200400"/>
            <a:ext cx="1578409" cy="1578409"/>
          </a:xfrm>
          <a:prstGeom prst="rect">
            <a:avLst/>
          </a:prstGeom>
        </p:spPr>
      </p:pic>
      <p:pic>
        <p:nvPicPr>
          <p:cNvPr id="2" name="Picture 1" title="teemendous science e-uni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44797">
            <a:off x="4645738" y="3414818"/>
            <a:ext cx="1677764" cy="1585654"/>
          </a:xfrm>
          <a:prstGeom prst="rect">
            <a:avLst/>
          </a:prstGeom>
        </p:spPr>
      </p:pic>
      <p:sp>
        <p:nvSpPr>
          <p:cNvPr id="3" name="Content Placeholder 2"/>
          <p:cNvSpPr>
            <a:spLocks noGrp="1"/>
          </p:cNvSpPr>
          <p:nvPr>
            <p:ph idx="1"/>
          </p:nvPr>
        </p:nvSpPr>
        <p:spPr>
          <a:xfrm>
            <a:off x="457200" y="2133600"/>
            <a:ext cx="4572000" cy="4525963"/>
          </a:xfrm>
        </p:spPr>
        <p:txBody>
          <a:bodyPr>
            <a:normAutofit/>
          </a:bodyPr>
          <a:lstStyle/>
          <a:p>
            <a:pPr marL="514350" indent="-457200"/>
            <a:r>
              <a:rPr lang="en-US" sz="2800" dirty="0"/>
              <a:t>Designed by teachers</a:t>
            </a:r>
          </a:p>
          <a:p>
            <a:pPr marL="514350" indent="-457200"/>
            <a:r>
              <a:rPr lang="en-US" sz="2800" dirty="0"/>
              <a:t>Housed entirely online for access anywhere</a:t>
            </a:r>
          </a:p>
          <a:p>
            <a:pPr marL="514350" indent="-457200"/>
            <a:r>
              <a:rPr lang="en-US" sz="2800" dirty="0"/>
              <a:t>Constructed around targeted performance expectations in NGSS </a:t>
            </a:r>
          </a:p>
          <a:p>
            <a:pPr marL="514350" indent="-457200"/>
            <a:r>
              <a:rPr lang="en-US" sz="2800" dirty="0"/>
              <a:t>Aligned with Common Core and C3 Framework</a:t>
            </a:r>
          </a:p>
        </p:txBody>
      </p:sp>
      <p:sp>
        <p:nvSpPr>
          <p:cNvPr id="5" name="Title 1"/>
          <p:cNvSpPr txBox="1">
            <a:spLocks/>
          </p:cNvSpPr>
          <p:nvPr/>
        </p:nvSpPr>
        <p:spPr>
          <a:xfrm>
            <a:off x="457200" y="1066800"/>
            <a:ext cx="8229600" cy="1143000"/>
          </a:xfrm>
          <a:prstGeom prst="rect">
            <a:avLst/>
          </a:prstGeom>
        </p:spPr>
        <p:txBody>
          <a:bodyPr vert="horz" lIns="91440" tIns="45720" rIns="91440" bIns="45720" rtlCol="0" anchor="ctr">
            <a:normAutofit/>
          </a:bodyPr>
          <a:lstStyle/>
          <a:p>
            <a:pPr>
              <a:spcBef>
                <a:spcPct val="0"/>
              </a:spcBef>
              <a:defRPr/>
            </a:pPr>
            <a:r>
              <a:rPr lang="en-US" sz="4400" b="1" dirty="0">
                <a:solidFill>
                  <a:srgbClr val="7030A0"/>
                </a:solidFill>
              </a:rPr>
              <a:t>PLT’s E-Units</a:t>
            </a:r>
          </a:p>
        </p:txBody>
      </p:sp>
    </p:spTree>
    <p:custDataLst>
      <p:tags r:id="rId1"/>
    </p:custDataLst>
    <p:extLst>
      <p:ext uri="{BB962C8B-B14F-4D97-AF65-F5344CB8AC3E}">
        <p14:creationId xmlns:p14="http://schemas.microsoft.com/office/powerpoint/2010/main" val="802833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E2FAD73-AFFF-49C0-95E2-20C9A37EB8EB}"/>
              </a:ext>
            </a:extLst>
          </p:cNvPr>
          <p:cNvSpPr txBox="1">
            <a:spLocks/>
          </p:cNvSpPr>
          <p:nvPr/>
        </p:nvSpPr>
        <p:spPr>
          <a:xfrm>
            <a:off x="533400" y="3935896"/>
            <a:ext cx="8153400" cy="6361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7030A0"/>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7030A0"/>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7030A0"/>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7030A0"/>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7030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dirty="0" smtClean="0">
                <a:hlinkClick r:id="rId3"/>
              </a:rPr>
              <a:t>Carbon and </a:t>
            </a:r>
            <a:r>
              <a:rPr lang="en-US" dirty="0" err="1" smtClean="0">
                <a:hlinkClick r:id="rId3"/>
              </a:rPr>
              <a:t>Clumate</a:t>
            </a:r>
            <a:r>
              <a:rPr lang="en-US" dirty="0" smtClean="0">
                <a:hlinkClick r:id="rId3"/>
              </a:rPr>
              <a:t> E-Unit</a:t>
            </a:r>
            <a:endParaRPr lang="en-US" dirty="0"/>
          </a:p>
          <a:p>
            <a:pPr marL="457200" lvl="1" indent="0">
              <a:buNone/>
            </a:pPr>
            <a:endParaRPr lang="en-US" dirty="0"/>
          </a:p>
        </p:txBody>
      </p:sp>
      <p:pic>
        <p:nvPicPr>
          <p:cNvPr id="6" name="Content Placeholder 5" title="carbon and climate sign in">
            <a:extLst>
              <a:ext uri="{FF2B5EF4-FFF2-40B4-BE49-F238E27FC236}">
                <a16:creationId xmlns:a16="http://schemas.microsoft.com/office/drawing/2014/main" id="{C05188DC-04B1-4B51-980D-2620CF3F6BD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14400" y="2209800"/>
            <a:ext cx="7620000" cy="1524000"/>
          </a:xfrm>
        </p:spPr>
      </p:pic>
      <p:sp>
        <p:nvSpPr>
          <p:cNvPr id="2" name="Title 1">
            <a:extLst>
              <a:ext uri="{FF2B5EF4-FFF2-40B4-BE49-F238E27FC236}">
                <a16:creationId xmlns:a16="http://schemas.microsoft.com/office/drawing/2014/main" id="{ABB62953-56D6-4A51-86EC-FF4F2C53121C}"/>
              </a:ext>
            </a:extLst>
          </p:cNvPr>
          <p:cNvSpPr>
            <a:spLocks noGrp="1"/>
          </p:cNvSpPr>
          <p:nvPr>
            <p:ph type="title"/>
          </p:nvPr>
        </p:nvSpPr>
        <p:spPr>
          <a:xfrm>
            <a:off x="609600" y="1169504"/>
            <a:ext cx="8229600" cy="838200"/>
          </a:xfrm>
        </p:spPr>
        <p:txBody>
          <a:bodyPr>
            <a:normAutofit/>
          </a:bodyPr>
          <a:lstStyle/>
          <a:p>
            <a:r>
              <a:rPr lang="en-US" dirty="0"/>
              <a:t>Explore the Carbon &amp; Climate E-Unit</a:t>
            </a:r>
          </a:p>
        </p:txBody>
      </p:sp>
    </p:spTree>
    <p:extLst>
      <p:ext uri="{BB962C8B-B14F-4D97-AF65-F5344CB8AC3E}">
        <p14:creationId xmlns:p14="http://schemas.microsoft.com/office/powerpoint/2010/main" val="370365817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title="guide to using this uni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295400"/>
            <a:ext cx="6820175" cy="5290196"/>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9365867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overview"/>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295400"/>
            <a:ext cx="6855049"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01641359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FF_PLT_PPT_2012(2)">
  <a:themeElements>
    <a:clrScheme name="Custom 1">
      <a:dk1>
        <a:srgbClr val="FFFFFF"/>
      </a:dk1>
      <a:lt1>
        <a:sysClr val="window" lastClr="FFFFFF"/>
      </a:lt1>
      <a:dk2>
        <a:srgbClr val="FFFFFF"/>
      </a:dk2>
      <a:lt2>
        <a:srgbClr val="FFFFFF"/>
      </a:lt2>
      <a:accent1>
        <a:srgbClr val="008066"/>
      </a:accent1>
      <a:accent2>
        <a:srgbClr val="7F3F98"/>
      </a:accent2>
      <a:accent3>
        <a:srgbClr val="008066"/>
      </a:accent3>
      <a:accent4>
        <a:srgbClr val="7F3F98"/>
      </a:accent4>
      <a:accent5>
        <a:srgbClr val="008066"/>
      </a:accent5>
      <a:accent6>
        <a:srgbClr val="7F3F98"/>
      </a:accent6>
      <a:hlink>
        <a:srgbClr val="008066"/>
      </a:hlink>
      <a:folHlink>
        <a:srgbClr val="7F3F98"/>
      </a:folHlink>
    </a:clrScheme>
    <a:fontScheme name="Custom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FFFFFF"/>
    </a:dk1>
    <a:lt1>
      <a:sysClr val="window" lastClr="FFFFFF"/>
    </a:lt1>
    <a:dk2>
      <a:srgbClr val="FFFFFF"/>
    </a:dk2>
    <a:lt2>
      <a:srgbClr val="FFFFFF"/>
    </a:lt2>
    <a:accent1>
      <a:srgbClr val="008066"/>
    </a:accent1>
    <a:accent2>
      <a:srgbClr val="7F3F98"/>
    </a:accent2>
    <a:accent3>
      <a:srgbClr val="008066"/>
    </a:accent3>
    <a:accent4>
      <a:srgbClr val="7F3F98"/>
    </a:accent4>
    <a:accent5>
      <a:srgbClr val="008066"/>
    </a:accent5>
    <a:accent6>
      <a:srgbClr val="7F3F98"/>
    </a:accent6>
    <a:hlink>
      <a:srgbClr val="008066"/>
    </a:hlink>
    <a:folHlink>
      <a:srgbClr val="7F3F98"/>
    </a:folHlink>
  </a:clrScheme>
</a:themeOverride>
</file>

<file path=docProps/app.xml><?xml version="1.0" encoding="utf-8"?>
<Properties xmlns="http://schemas.openxmlformats.org/officeDocument/2006/extended-properties" xmlns:vt="http://schemas.openxmlformats.org/officeDocument/2006/docPropsVTypes">
  <TotalTime>5455</TotalTime>
  <Words>1834</Words>
  <Application>Microsoft Office PowerPoint</Application>
  <PresentationFormat>On-screen Show (4:3)</PresentationFormat>
  <Paragraphs>240</Paragraphs>
  <Slides>32</Slides>
  <Notes>30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32</vt:i4>
      </vt:variant>
    </vt:vector>
  </HeadingPairs>
  <TitlesOfParts>
    <vt:vector size="39" baseType="lpstr">
      <vt:lpstr>Arial</vt:lpstr>
      <vt:lpstr>Calibri</vt:lpstr>
      <vt:lpstr>Trebuchet MS</vt:lpstr>
      <vt:lpstr>Wingdings</vt:lpstr>
      <vt:lpstr>Office Theme</vt:lpstr>
      <vt:lpstr>1_AFF_PLT_PPT_2012(2)</vt:lpstr>
      <vt:lpstr>1_Office Theme</vt:lpstr>
      <vt:lpstr>Project Learning Tree</vt:lpstr>
      <vt:lpstr>PowerPoint Presentation</vt:lpstr>
      <vt:lpstr>PowerPoint Presentation</vt:lpstr>
      <vt:lpstr>PLT uses forests as “windows on the world”  to help students:</vt:lpstr>
      <vt:lpstr>The Carbon Cycle</vt:lpstr>
      <vt:lpstr>PowerPoint Presentation</vt:lpstr>
      <vt:lpstr>Explore the Carbon &amp; Climate E-Unit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Time Machine</vt:lpstr>
      <vt:lpstr>PowerPoint Presentation</vt:lpstr>
      <vt:lpstr>Opportunities to Localize Learning</vt:lpstr>
      <vt:lpstr>Exhibits Should Aim to Answer:</vt:lpstr>
      <vt:lpstr>Carbon &amp; Climate Activities</vt:lpstr>
      <vt:lpstr>Supports for Teaching Activities</vt:lpstr>
      <vt:lpstr>PowerPoint Presentation</vt:lpstr>
      <vt:lpstr>PowerPoint Presentation</vt:lpstr>
      <vt:lpstr>PowerPoint Presentation</vt:lpstr>
      <vt:lpstr>Project Learning Tree Montana</vt:lpstr>
    </vt:vector>
  </TitlesOfParts>
  <Company>American Forest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Bullwinkle, Vanessa</dc:creator>
  <cp:lastModifiedBy>Peterson, Cindy</cp:lastModifiedBy>
  <cp:revision>337</cp:revision>
  <cp:lastPrinted>2017-03-13T16:09:51Z</cp:lastPrinted>
  <dcterms:created xsi:type="dcterms:W3CDTF">2012-06-25T14:17:42Z</dcterms:created>
  <dcterms:modified xsi:type="dcterms:W3CDTF">2020-04-10T17:54:22Z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BE6BD116-9AF7-41C7-9A76-B3A21731FC7A</vt:lpwstr>
  </property>
  <property fmtid="{D5CDD505-2E9C-101B-9397-08002B2CF9AE}" pid="3" name="ArticulatePath">
    <vt:lpwstr>Carbon&amp;ClimateNSTA</vt:lpwstr>
  </property>
</Properties>
</file>