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comments/comment1.xml" ContentType="application/vnd.openxmlformats-officedocument.presentationml.comment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heme/themeOverride1.xml" ContentType="application/vnd.openxmlformats-officedocument.themeOverride+xml"/>
  <Override PartName="/ppt/tags/tag1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27.xml" ContentType="application/vnd.openxmlformats-officedocument.presentationml.notesSlide+xml"/>
  <Override PartName="/ppt/tags/tag20.xml" ContentType="application/vnd.openxmlformats-officedocument.presentationml.tags+xml"/>
  <Override PartName="/ppt/notesSlides/notesSlide28.xml" ContentType="application/vnd.openxmlformats-officedocument.presentationml.notesSlide+xml"/>
  <Override PartName="/ppt/tags/tag21.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35"/>
  </p:notesMasterIdLst>
  <p:handoutMasterIdLst>
    <p:handoutMasterId r:id="rId36"/>
  </p:handoutMasterIdLst>
  <p:sldIdLst>
    <p:sldId id="314" r:id="rId4"/>
    <p:sldId id="414" r:id="rId5"/>
    <p:sldId id="258" r:id="rId6"/>
    <p:sldId id="259" r:id="rId7"/>
    <p:sldId id="376" r:id="rId8"/>
    <p:sldId id="412" r:id="rId9"/>
    <p:sldId id="401" r:id="rId10"/>
    <p:sldId id="281" r:id="rId11"/>
    <p:sldId id="381" r:id="rId12"/>
    <p:sldId id="370" r:id="rId13"/>
    <p:sldId id="405" r:id="rId14"/>
    <p:sldId id="368" r:id="rId15"/>
    <p:sldId id="369" r:id="rId16"/>
    <p:sldId id="354" r:id="rId17"/>
    <p:sldId id="371" r:id="rId18"/>
    <p:sldId id="372" r:id="rId19"/>
    <p:sldId id="373" r:id="rId20"/>
    <p:sldId id="374" r:id="rId21"/>
    <p:sldId id="406" r:id="rId22"/>
    <p:sldId id="408" r:id="rId23"/>
    <p:sldId id="407" r:id="rId24"/>
    <p:sldId id="409" r:id="rId25"/>
    <p:sldId id="382" r:id="rId26"/>
    <p:sldId id="384" r:id="rId27"/>
    <p:sldId id="385" r:id="rId28"/>
    <p:sldId id="377" r:id="rId29"/>
    <p:sldId id="391" r:id="rId30"/>
    <p:sldId id="403" r:id="rId31"/>
    <p:sldId id="398" r:id="rId32"/>
    <p:sldId id="366" r:id="rId33"/>
    <p:sldId id="413" r:id="rId34"/>
  </p:sldIdLst>
  <p:sldSz cx="9144000" cy="6858000" type="screen4x3"/>
  <p:notesSz cx="7010400" cy="92964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slie comnes" initials="lc" lastIdx="2" clrIdx="0">
    <p:extLst>
      <p:ext uri="{19B8F6BF-5375-455C-9EA6-DF929625EA0E}">
        <p15:presenceInfo xmlns:p15="http://schemas.microsoft.com/office/powerpoint/2012/main" userId="9bbea1c8993bc3f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8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71" autoAdjust="0"/>
    <p:restoredTop sz="67204" autoAdjust="0"/>
  </p:normalViewPr>
  <p:slideViewPr>
    <p:cSldViewPr>
      <p:cViewPr varScale="1">
        <p:scale>
          <a:sx n="74" d="100"/>
          <a:sy n="74" d="100"/>
        </p:scale>
        <p:origin x="678"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10-30T10:02:48.385" idx="2">
    <p:pos x="10" y="10"/>
    <p:text>I edited this slightly to include the "geological portion" as it just talked about the biological component without saying what it compared to.</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4AA5FF8-98D9-4253-A730-F69D98EF5352}" type="datetimeFigureOut">
              <a:rPr lang="en-US" smtClean="0"/>
              <a:t>4/10/2020</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569DDD7-F5F7-40CE-9464-9570AB829838}" type="slidenum">
              <a:rPr lang="en-US" smtClean="0"/>
              <a:t>‹#›</a:t>
            </a:fld>
            <a:endParaRPr lang="en-US"/>
          </a:p>
        </p:txBody>
      </p:sp>
    </p:spTree>
    <p:extLst>
      <p:ext uri="{BB962C8B-B14F-4D97-AF65-F5344CB8AC3E}">
        <p14:creationId xmlns:p14="http://schemas.microsoft.com/office/powerpoint/2010/main" val="3507839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3E7F107-2C27-4E5F-9531-A64AF4D2176B}" type="datetimeFigureOut">
              <a:rPr lang="en-US" smtClean="0"/>
              <a:t>4/10/2020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F3BE3DC-0A4D-4FF6-8341-209D9F45ECE2}" type="slidenum">
              <a:rPr lang="en-US" smtClean="0"/>
              <a:t>‹#›</a:t>
            </a:fld>
            <a:endParaRPr lang="en-US"/>
          </a:p>
        </p:txBody>
      </p:sp>
    </p:spTree>
    <p:extLst>
      <p:ext uri="{BB962C8B-B14F-4D97-AF65-F5344CB8AC3E}">
        <p14:creationId xmlns:p14="http://schemas.microsoft.com/office/powerpoint/2010/main" val="2064625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nextgenscience.org/3-ls4-3-biological-evolution-unity-and-diversity"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ww.nextgenscience.org/5ls2-ecosystems-interactions-energy-dynamics" TargetMode="External"/><Relationship Id="rId5" Type="http://schemas.openxmlformats.org/officeDocument/2006/relationships/hyperlink" Target="http://www.nextgenscience.org/5-ps3-1-energy" TargetMode="External"/><Relationship Id="rId4" Type="http://schemas.openxmlformats.org/officeDocument/2006/relationships/hyperlink" Target="http://www.nextgenscience.org/4ls1-molecules-organisms-structures-processe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to update the red text with your workshop-specific information.</a:t>
            </a:r>
          </a:p>
        </p:txBody>
      </p:sp>
      <p:sp>
        <p:nvSpPr>
          <p:cNvPr id="4" name="Slide Number Placeholder 3"/>
          <p:cNvSpPr>
            <a:spLocks noGrp="1"/>
          </p:cNvSpPr>
          <p:nvPr>
            <p:ph type="sldNum" sz="quarter" idx="10"/>
          </p:nvPr>
        </p:nvSpPr>
        <p:spPr/>
        <p:txBody>
          <a:bodyPr/>
          <a:lstStyle/>
          <a:p>
            <a:fld id="{BF3BE3DC-0A4D-4FF6-8341-209D9F45ECE2}" type="slidenum">
              <a:rPr lang="en-US" smtClean="0"/>
              <a:t>1</a:t>
            </a:fld>
            <a:endParaRPr lang="en-US"/>
          </a:p>
        </p:txBody>
      </p:sp>
    </p:spTree>
    <p:extLst>
      <p:ext uri="{BB962C8B-B14F-4D97-AF65-F5344CB8AC3E}">
        <p14:creationId xmlns:p14="http://schemas.microsoft.com/office/powerpoint/2010/main" val="1754526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Also note that the background and other</a:t>
            </a:r>
            <a:r>
              <a:rPr lang="en-US" baseline="0" dirty="0"/>
              <a:t> activity sections</a:t>
            </a:r>
            <a:r>
              <a:rPr lang="en-US" dirty="0"/>
              <a:t> include pop-up</a:t>
            </a:r>
            <a:r>
              <a:rPr lang="en-US" baseline="0" dirty="0"/>
              <a:t> definitions for key vocabulary. </a:t>
            </a:r>
            <a:endParaRPr lang="en-US" dirty="0"/>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 </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917760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Use this slide and the one that follows to show the interactive standards pop-ups.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Energy in Ecosystems e-unit is built around the following performance expectations from the Next Generation Science Standards (NGSS):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hlinkClick r:id="rId3"/>
              </a:rPr>
              <a:t>3-LS4-3 – Biological Evolution: Unity and Diversity</a:t>
            </a:r>
            <a:r>
              <a:rPr lang="en-US" sz="1200" b="0" i="0" kern="1200" dirty="0">
                <a:solidFill>
                  <a:schemeClr val="tx1"/>
                </a:solidFill>
                <a:effectLst/>
                <a:latin typeface="+mn-lt"/>
                <a:ea typeface="+mn-ea"/>
                <a:cs typeface="+mn-cs"/>
              </a:rPr>
              <a:t>. Construct an argument with </a:t>
            </a:r>
            <a:r>
              <a:rPr lang="en-US" sz="1200" b="0" i="0" u="none" strike="noStrike" kern="1200" dirty="0">
                <a:solidFill>
                  <a:schemeClr val="tx1"/>
                </a:solidFill>
                <a:effectLst/>
                <a:latin typeface="+mn-lt"/>
                <a:ea typeface="+mn-ea"/>
                <a:cs typeface="+mn-cs"/>
              </a:rPr>
              <a:t>evidence</a:t>
            </a:r>
            <a:r>
              <a:rPr lang="en-US" sz="1200" b="0" i="0" kern="1200" dirty="0">
                <a:solidFill>
                  <a:schemeClr val="tx1"/>
                </a:solidFill>
                <a:effectLst/>
                <a:latin typeface="+mn-lt"/>
                <a:ea typeface="+mn-ea"/>
                <a:cs typeface="+mn-cs"/>
              </a:rPr>
              <a:t> that in a particular </a:t>
            </a:r>
            <a:r>
              <a:rPr lang="en-US" sz="1200" b="0" i="0" u="none" strike="noStrike" kern="1200" dirty="0">
                <a:solidFill>
                  <a:schemeClr val="tx1"/>
                </a:solidFill>
                <a:effectLst/>
                <a:latin typeface="+mn-lt"/>
                <a:ea typeface="+mn-ea"/>
                <a:cs typeface="+mn-cs"/>
              </a:rPr>
              <a:t>habitat</a:t>
            </a:r>
            <a:r>
              <a:rPr lang="en-US" sz="1200" b="0" i="0" kern="1200" dirty="0">
                <a:solidFill>
                  <a:schemeClr val="tx1"/>
                </a:solidFill>
                <a:effectLst/>
                <a:latin typeface="+mn-lt"/>
                <a:ea typeface="+mn-ea"/>
                <a:cs typeface="+mn-cs"/>
              </a:rPr>
              <a:t> some organisms can survive well, some survive less well, and some cannot survive at all.</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hlinkClick r:id="rId4"/>
              </a:rPr>
              <a:t>4-LS1-1 – From Molecules to Organisms: Structures and Processes</a:t>
            </a:r>
            <a:r>
              <a:rPr lang="en-US" sz="1200" b="0" i="0" kern="1200" dirty="0">
                <a:solidFill>
                  <a:schemeClr val="tx1"/>
                </a:solidFill>
                <a:effectLst/>
                <a:latin typeface="+mn-lt"/>
                <a:ea typeface="+mn-ea"/>
                <a:cs typeface="+mn-cs"/>
              </a:rPr>
              <a:t>. Construct an argument that plants and animals have internal and external structures that function to support survival, growth, behavior and reproduction.</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hlinkClick r:id="rId5"/>
              </a:rPr>
              <a:t>5-PS3-1 – Energy</a:t>
            </a:r>
            <a:r>
              <a:rPr lang="en-US" sz="1200" b="0" i="0" kern="1200" dirty="0">
                <a:solidFill>
                  <a:schemeClr val="tx1"/>
                </a:solidFill>
                <a:effectLst/>
                <a:latin typeface="+mn-lt"/>
                <a:ea typeface="+mn-ea"/>
                <a:cs typeface="+mn-cs"/>
              </a:rPr>
              <a:t>. Use models to describe that energy in animals’ food (used for body repair, growth, and motion and to maintain body warmth) was once energy from the sun.</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hlinkClick r:id="rId6"/>
              </a:rPr>
              <a:t>5-LS2-1 – Ecosystems: Interactions, Energy, and Dynamics</a:t>
            </a:r>
            <a:r>
              <a:rPr lang="en-US" sz="1200" b="0" i="0" kern="1200" dirty="0">
                <a:solidFill>
                  <a:schemeClr val="tx1"/>
                </a:solidFill>
                <a:effectLst/>
                <a:latin typeface="+mn-lt"/>
                <a:ea typeface="+mn-ea"/>
                <a:cs typeface="+mn-cs"/>
              </a:rPr>
              <a:t>. Develop a model to describe the movement of matter among plants, animals, </a:t>
            </a:r>
            <a:r>
              <a:rPr lang="en-US" sz="1200" b="0" i="0" u="none" strike="noStrike" kern="1200" dirty="0">
                <a:solidFill>
                  <a:schemeClr val="tx1"/>
                </a:solidFill>
                <a:effectLst/>
                <a:latin typeface="+mn-lt"/>
                <a:ea typeface="+mn-ea"/>
                <a:cs typeface="+mn-cs"/>
              </a:rPr>
              <a:t>decomposers</a:t>
            </a:r>
            <a:r>
              <a:rPr lang="en-US" sz="1200" b="0" i="0" kern="1200" dirty="0">
                <a:solidFill>
                  <a:schemeClr val="tx1"/>
                </a:solidFill>
                <a:effectLst/>
                <a:latin typeface="+mn-lt"/>
                <a:ea typeface="+mn-ea"/>
                <a:cs typeface="+mn-cs"/>
              </a:rPr>
              <a:t>, and the environment.</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While the e-unit is based on these NGSS standards, it will also help meet relevant </a:t>
            </a:r>
            <a:r>
              <a:rPr lang="en-US" sz="1200" b="0" i="0" u="sng" kern="1200" dirty="0">
                <a:solidFill>
                  <a:schemeClr val="tx1"/>
                </a:solidFill>
                <a:effectLst/>
                <a:latin typeface="+mn-lt"/>
                <a:ea typeface="+mn-ea"/>
                <a:cs typeface="+mn-cs"/>
              </a:rPr>
              <a:t>state</a:t>
            </a:r>
            <a:r>
              <a:rPr lang="en-US" sz="1200" b="0" i="0" kern="1200" dirty="0">
                <a:solidFill>
                  <a:schemeClr val="tx1"/>
                </a:solidFill>
                <a:effectLst/>
                <a:latin typeface="+mn-lt"/>
                <a:ea typeface="+mn-ea"/>
                <a:cs typeface="+mn-cs"/>
              </a:rPr>
              <a:t> science standards. </a:t>
            </a:r>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352664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kern="1200" dirty="0">
                <a:solidFill>
                  <a:schemeClr val="tx1"/>
                </a:solidFill>
                <a:effectLst/>
                <a:latin typeface="+mn-lt"/>
                <a:ea typeface="+mn-ea"/>
                <a:cs typeface="+mn-cs"/>
              </a:rPr>
              <a:t>The unit also integrates math, language arts, and other discipline areas in fun and creative ways, drawing on both mathematics and English language arts benchmarks from the Common Core State Standards.</a:t>
            </a: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Remember to mention that red pop ups signify NGSS connections, purple are Common Core (English language arts and mathematics), and green are the C3 Framework (social studies).</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740617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Use this slide to point out that the</a:t>
            </a:r>
            <a:r>
              <a:rPr lang="en-US" sz="1200" b="0" i="0" kern="1200" baseline="0" dirty="0">
                <a:solidFill>
                  <a:schemeClr val="tx1"/>
                </a:solidFill>
                <a:effectLst/>
                <a:latin typeface="+mn-lt"/>
                <a:ea typeface="+mn-ea"/>
                <a:cs typeface="+mn-cs"/>
              </a:rPr>
              <a:t> unit is d</a:t>
            </a:r>
            <a:r>
              <a:rPr lang="en-US" sz="1200" b="0" i="0" kern="1200" dirty="0">
                <a:solidFill>
                  <a:schemeClr val="tx1"/>
                </a:solidFill>
                <a:effectLst/>
                <a:latin typeface="+mn-lt"/>
                <a:ea typeface="+mn-ea"/>
                <a:cs typeface="+mn-cs"/>
              </a:rPr>
              <a:t>esigned around the 5E Instructional Model: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Engage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Explore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Explain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Elaborate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Evaluate</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dirty="0"/>
              <a:t>It includes an imbedded</a:t>
            </a:r>
            <a:r>
              <a:rPr lang="en-US" baseline="0" dirty="0"/>
              <a:t> screen video showing the headers that indicate the relevant parts of the model: Engage, Explore, Explain, and Elaborate with Doing the Activity. Note that Evaluate is listed in a separate tab. </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BF3BE3DC-0A4D-4FF6-8341-209D9F45ECE2}" type="slidenum">
              <a:rPr lang="en-US" smtClean="0"/>
              <a:t>14</a:t>
            </a:fld>
            <a:endParaRPr lang="en-US"/>
          </a:p>
        </p:txBody>
      </p:sp>
    </p:spTree>
    <p:extLst>
      <p:ext uri="{BB962C8B-B14F-4D97-AF65-F5344CB8AC3E}">
        <p14:creationId xmlns:p14="http://schemas.microsoft.com/office/powerpoint/2010/main" val="3443642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activity</a:t>
            </a:r>
            <a:r>
              <a:rPr lang="en-US" baseline="0" dirty="0"/>
              <a:t> includes multiple assessment options. Including: </a:t>
            </a:r>
          </a:p>
          <a:p>
            <a:pPr marL="171450" indent="-171450">
              <a:buFont typeface="Arial" panose="020B0604020202020204" pitchFamily="34" charset="0"/>
              <a:buChar char="•"/>
            </a:pPr>
            <a:r>
              <a:rPr lang="en-US" baseline="0" dirty="0"/>
              <a:t>Vocabulary worksheets</a:t>
            </a:r>
          </a:p>
          <a:p>
            <a:pPr marL="171450" indent="-171450">
              <a:buFont typeface="Arial" panose="020B0604020202020204" pitchFamily="34" charset="0"/>
              <a:buChar char="•"/>
            </a:pPr>
            <a:r>
              <a:rPr lang="en-US" baseline="0" dirty="0"/>
              <a:t>Rubrics to assess student learning </a:t>
            </a:r>
          </a:p>
          <a:p>
            <a:pPr marL="171450" indent="-171450">
              <a:buFont typeface="Arial" panose="020B0604020202020204" pitchFamily="34" charset="0"/>
              <a:buChar char="•"/>
            </a:pPr>
            <a:r>
              <a:rPr lang="en-US" baseline="0" dirty="0"/>
              <a:t>And additional evaluation options </a:t>
            </a:r>
          </a:p>
        </p:txBody>
      </p:sp>
      <p:sp>
        <p:nvSpPr>
          <p:cNvPr id="4" name="Slide Number Placeholder 3"/>
          <p:cNvSpPr>
            <a:spLocks noGrp="1"/>
          </p:cNvSpPr>
          <p:nvPr>
            <p:ph type="sldNum" sz="quarter" idx="10"/>
          </p:nvPr>
        </p:nvSpPr>
        <p:spPr/>
        <p:txBody>
          <a:bodyPr/>
          <a:lstStyle/>
          <a:p>
            <a:fld id="{BF3BE3DC-0A4D-4FF6-8341-209D9F45ECE2}" type="slidenum">
              <a:rPr lang="en-US" smtClean="0"/>
              <a:t>15</a:t>
            </a:fld>
            <a:endParaRPr lang="en-US"/>
          </a:p>
        </p:txBody>
      </p:sp>
    </p:spTree>
    <p:extLst>
      <p:ext uri="{BB962C8B-B14F-4D97-AF65-F5344CB8AC3E}">
        <p14:creationId xmlns:p14="http://schemas.microsoft.com/office/powerpoint/2010/main" val="1310365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activity provides</a:t>
            </a:r>
            <a:r>
              <a:rPr lang="en-US" baseline="0" dirty="0"/>
              <a:t> suggested enrich options to extend learning </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16</a:t>
            </a:fld>
            <a:endParaRPr lang="en-US"/>
          </a:p>
        </p:txBody>
      </p:sp>
    </p:spTree>
    <p:extLst>
      <p:ext uri="{BB962C8B-B14F-4D97-AF65-F5344CB8AC3E}">
        <p14:creationId xmlns:p14="http://schemas.microsoft.com/office/powerpoint/2010/main" val="3042292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Tools include: </a:t>
            </a:r>
          </a:p>
          <a:p>
            <a:pPr marL="171450" indent="-171450">
              <a:buFont typeface="Arial" panose="020B0604020202020204" pitchFamily="34" charset="0"/>
              <a:buChar char="•"/>
            </a:pPr>
            <a:r>
              <a:rPr lang="en-US" baseline="0" dirty="0"/>
              <a:t>Student pages </a:t>
            </a:r>
          </a:p>
          <a:p>
            <a:pPr marL="171450" indent="-171450">
              <a:buFont typeface="Arial" panose="020B0604020202020204" pitchFamily="34" charset="0"/>
              <a:buChar char="•"/>
            </a:pPr>
            <a:r>
              <a:rPr lang="en-US" baseline="0" dirty="0"/>
              <a:t>Teacher pages </a:t>
            </a:r>
          </a:p>
          <a:p>
            <a:pPr marL="171450" indent="-171450">
              <a:buFont typeface="Arial" panose="020B0604020202020204" pitchFamily="34" charset="0"/>
              <a:buChar char="•"/>
            </a:pPr>
            <a:r>
              <a:rPr lang="en-US" baseline="0" dirty="0"/>
              <a:t>Links to Additional Resources </a:t>
            </a:r>
          </a:p>
          <a:p>
            <a:endParaRPr lang="en-US" dirty="0"/>
          </a:p>
          <a:p>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17</a:t>
            </a:fld>
            <a:endParaRPr lang="en-US"/>
          </a:p>
        </p:txBody>
      </p:sp>
    </p:spTree>
    <p:extLst>
      <p:ext uri="{BB962C8B-B14F-4D97-AF65-F5344CB8AC3E}">
        <p14:creationId xmlns:p14="http://schemas.microsoft.com/office/powerpoint/2010/main" val="1257378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dirty="0"/>
              <a:t>Example student page </a:t>
            </a:r>
          </a:p>
          <a:p>
            <a:endParaRPr lang="en-US" dirty="0"/>
          </a:p>
          <a:p>
            <a:r>
              <a:rPr lang="en-US" dirty="0"/>
              <a:t>One</a:t>
            </a:r>
            <a:r>
              <a:rPr lang="en-US" baseline="0" dirty="0"/>
              <a:t> of the exciting features of the e-units are that</a:t>
            </a:r>
            <a:r>
              <a:rPr lang="en-US" dirty="0"/>
              <a:t> student pages are both printable and fillable.  These pages can also be downloaded and saved to your computer. </a:t>
            </a:r>
          </a:p>
        </p:txBody>
      </p:sp>
      <p:sp>
        <p:nvSpPr>
          <p:cNvPr id="4" name="Slide Number Placeholder 3"/>
          <p:cNvSpPr>
            <a:spLocks noGrp="1"/>
          </p:cNvSpPr>
          <p:nvPr>
            <p:ph type="sldNum" sz="quarter" idx="10"/>
          </p:nvPr>
        </p:nvSpPr>
        <p:spPr/>
        <p:txBody>
          <a:bodyPr/>
          <a:lstStyle/>
          <a:p>
            <a:fld id="{BF3BE3DC-0A4D-4FF6-8341-209D9F45ECE2}" type="slidenum">
              <a:rPr lang="en-US" smtClean="0"/>
              <a:t>18</a:t>
            </a:fld>
            <a:endParaRPr lang="en-US"/>
          </a:p>
        </p:txBody>
      </p:sp>
    </p:spTree>
    <p:extLst>
      <p:ext uri="{BB962C8B-B14F-4D97-AF65-F5344CB8AC3E}">
        <p14:creationId xmlns:p14="http://schemas.microsoft.com/office/powerpoint/2010/main" val="69396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a:t>
            </a:r>
            <a:r>
              <a:rPr lang="en-US" baseline="0" dirty="0"/>
              <a:t> slide (and/or the others) </a:t>
            </a:r>
            <a:r>
              <a:rPr lang="en-US" dirty="0"/>
              <a:t>to highlight relevant appendices for your audience; they include:</a:t>
            </a:r>
          </a:p>
          <a:p>
            <a:pPr marL="171450" indent="-171450">
              <a:buFont typeface="Arial" panose="020B0604020202020204" pitchFamily="34" charset="0"/>
              <a:buChar char="•"/>
            </a:pPr>
            <a:r>
              <a:rPr lang="en-US" dirty="0"/>
              <a:t>Standards Connections</a:t>
            </a:r>
          </a:p>
          <a:p>
            <a:pPr marL="171450" indent="-171450">
              <a:buFont typeface="Arial" panose="020B0604020202020204" pitchFamily="34" charset="0"/>
              <a:buChar char="•"/>
            </a:pPr>
            <a:r>
              <a:rPr lang="en-US" dirty="0"/>
              <a:t>Books and Other Resources</a:t>
            </a:r>
          </a:p>
          <a:p>
            <a:pPr marL="171450" indent="-171450">
              <a:buFont typeface="Arial" panose="020B0604020202020204" pitchFamily="34" charset="0"/>
              <a:buChar char="•"/>
            </a:pPr>
            <a:r>
              <a:rPr lang="en-US" dirty="0"/>
              <a:t>PLT Conceptual Framework</a:t>
            </a:r>
          </a:p>
          <a:p>
            <a:pPr marL="171450" indent="-171450">
              <a:buFont typeface="Arial" panose="020B0604020202020204" pitchFamily="34" charset="0"/>
              <a:buChar char="•"/>
            </a:pPr>
            <a:r>
              <a:rPr lang="en-US" dirty="0"/>
              <a:t>Acknowledgements</a:t>
            </a:r>
          </a:p>
          <a:p>
            <a:pPr marL="171450" indent="-171450">
              <a:buFont typeface="Arial" panose="020B0604020202020204" pitchFamily="34" charset="0"/>
              <a:buChar char="•"/>
            </a:pPr>
            <a:r>
              <a:rPr lang="en-US" dirty="0"/>
              <a:t>Technical Support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Standards Connections</a:t>
            </a:r>
            <a:r>
              <a:rPr lang="en-US" baseline="0" dirty="0"/>
              <a:t> in the appendices is a listing of all of the connections for the entire unit that are identified by the pop-up feature.</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19</a:t>
            </a:fld>
            <a:endParaRPr lang="en-US"/>
          </a:p>
        </p:txBody>
      </p:sp>
    </p:spTree>
    <p:extLst>
      <p:ext uri="{BB962C8B-B14F-4D97-AF65-F5344CB8AC3E}">
        <p14:creationId xmlns:p14="http://schemas.microsoft.com/office/powerpoint/2010/main" val="135680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a:t>
            </a:r>
            <a:r>
              <a:rPr lang="en-US" baseline="0" dirty="0"/>
              <a:t> slide (and/or the others) </a:t>
            </a:r>
            <a:r>
              <a:rPr lang="en-US" dirty="0"/>
              <a:t>to highlight relevant appendices for your audience; they include:</a:t>
            </a:r>
          </a:p>
          <a:p>
            <a:pPr marL="171450" indent="-171450">
              <a:buFont typeface="Arial" panose="020B0604020202020204" pitchFamily="34" charset="0"/>
              <a:buChar char="•"/>
            </a:pPr>
            <a:r>
              <a:rPr lang="en-US" dirty="0"/>
              <a:t>Standards Connections</a:t>
            </a:r>
          </a:p>
          <a:p>
            <a:pPr marL="171450" indent="-171450">
              <a:buFont typeface="Arial" panose="020B0604020202020204" pitchFamily="34" charset="0"/>
              <a:buChar char="•"/>
            </a:pPr>
            <a:r>
              <a:rPr lang="en-US" dirty="0"/>
              <a:t>Books and Other Resources</a:t>
            </a:r>
          </a:p>
          <a:p>
            <a:pPr marL="171450" indent="-171450">
              <a:buFont typeface="Arial" panose="020B0604020202020204" pitchFamily="34" charset="0"/>
              <a:buChar char="•"/>
            </a:pPr>
            <a:r>
              <a:rPr lang="en-US" dirty="0"/>
              <a:t>PLT Conceptual Framework</a:t>
            </a:r>
          </a:p>
          <a:p>
            <a:pPr marL="171450" indent="-171450">
              <a:buFont typeface="Arial" panose="020B0604020202020204" pitchFamily="34" charset="0"/>
              <a:buChar char="•"/>
            </a:pPr>
            <a:r>
              <a:rPr lang="en-US" dirty="0"/>
              <a:t>Acknowledgements</a:t>
            </a:r>
          </a:p>
          <a:p>
            <a:pPr marL="171450" indent="-171450">
              <a:buFont typeface="Arial" panose="020B0604020202020204" pitchFamily="34" charset="0"/>
              <a:buChar char="•"/>
            </a:pPr>
            <a:r>
              <a:rPr lang="en-US" dirty="0"/>
              <a:t>Technical Support</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Books and Other Resources</a:t>
            </a:r>
            <a:r>
              <a:rPr lang="en-US" baseline="0" dirty="0"/>
              <a:t> in the appendices is a listing of all websites, books, and other resources for the unit as a whole as well as activity-by-activity resources to support teaching of the unit.</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20</a:t>
            </a:fld>
            <a:endParaRPr lang="en-US"/>
          </a:p>
        </p:txBody>
      </p:sp>
    </p:spTree>
    <p:extLst>
      <p:ext uri="{BB962C8B-B14F-4D97-AF65-F5344CB8AC3E}">
        <p14:creationId xmlns:p14="http://schemas.microsoft.com/office/powerpoint/2010/main" val="2168406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3</a:t>
            </a:fld>
            <a:endParaRPr lang="en-US"/>
          </a:p>
        </p:txBody>
      </p:sp>
    </p:spTree>
    <p:extLst>
      <p:ext uri="{BB962C8B-B14F-4D97-AF65-F5344CB8AC3E}">
        <p14:creationId xmlns:p14="http://schemas.microsoft.com/office/powerpoint/2010/main" val="913782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a:t>
            </a:r>
            <a:r>
              <a:rPr lang="en-US" baseline="0" dirty="0"/>
              <a:t> slide (and/or the others) </a:t>
            </a:r>
            <a:r>
              <a:rPr lang="en-US" dirty="0"/>
              <a:t>to highlight relevant appendices for your audience; they include:</a:t>
            </a:r>
          </a:p>
          <a:p>
            <a:pPr marL="171450" indent="-171450">
              <a:buFont typeface="Arial" panose="020B0604020202020204" pitchFamily="34" charset="0"/>
              <a:buChar char="•"/>
            </a:pPr>
            <a:r>
              <a:rPr lang="en-US" dirty="0"/>
              <a:t>Standards Connections</a:t>
            </a:r>
          </a:p>
          <a:p>
            <a:pPr marL="171450" indent="-171450">
              <a:buFont typeface="Arial" panose="020B0604020202020204" pitchFamily="34" charset="0"/>
              <a:buChar char="•"/>
            </a:pPr>
            <a:r>
              <a:rPr lang="en-US" dirty="0"/>
              <a:t>Books and Other Resources</a:t>
            </a:r>
          </a:p>
          <a:p>
            <a:pPr marL="171450" indent="-171450">
              <a:buFont typeface="Arial" panose="020B0604020202020204" pitchFamily="34" charset="0"/>
              <a:buChar char="•"/>
            </a:pPr>
            <a:r>
              <a:rPr lang="en-US" dirty="0"/>
              <a:t>PLT Conceptual Framework</a:t>
            </a:r>
          </a:p>
          <a:p>
            <a:pPr marL="171450" indent="-171450">
              <a:buFont typeface="Arial" panose="020B0604020202020204" pitchFamily="34" charset="0"/>
              <a:buChar char="•"/>
            </a:pPr>
            <a:r>
              <a:rPr lang="en-US" dirty="0"/>
              <a:t>Acknowledgements</a:t>
            </a:r>
          </a:p>
          <a:p>
            <a:pPr marL="171450" indent="-171450">
              <a:buFont typeface="Arial" panose="020B0604020202020204" pitchFamily="34" charset="0"/>
              <a:buChar char="•"/>
            </a:pPr>
            <a:r>
              <a:rPr lang="en-US" dirty="0"/>
              <a:t>Technical Support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 PLT Conceptual</a:t>
            </a:r>
            <a:r>
              <a:rPr lang="en-US" baseline="0" dirty="0"/>
              <a:t> Framework serves as a foundation for all of PLT’s curriculum materials.</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21</a:t>
            </a:fld>
            <a:endParaRPr lang="en-US"/>
          </a:p>
        </p:txBody>
      </p:sp>
    </p:spTree>
    <p:extLst>
      <p:ext uri="{BB962C8B-B14F-4D97-AF65-F5344CB8AC3E}">
        <p14:creationId xmlns:p14="http://schemas.microsoft.com/office/powerpoint/2010/main" val="3308905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a:t>
            </a:r>
            <a:r>
              <a:rPr lang="en-US" baseline="0" dirty="0"/>
              <a:t> slide (and/or the others) </a:t>
            </a:r>
            <a:r>
              <a:rPr lang="en-US" dirty="0"/>
              <a:t>to highlight relevant appendices for your audience; they include:</a:t>
            </a:r>
          </a:p>
          <a:p>
            <a:pPr marL="171450" indent="-171450">
              <a:buFont typeface="Arial" panose="020B0604020202020204" pitchFamily="34" charset="0"/>
              <a:buChar char="•"/>
            </a:pPr>
            <a:r>
              <a:rPr lang="en-US" dirty="0"/>
              <a:t>Standards Connections</a:t>
            </a:r>
          </a:p>
          <a:p>
            <a:pPr marL="171450" indent="-171450">
              <a:buFont typeface="Arial" panose="020B0604020202020204" pitchFamily="34" charset="0"/>
              <a:buChar char="•"/>
            </a:pPr>
            <a:r>
              <a:rPr lang="en-US" dirty="0"/>
              <a:t>Books and Other Resources</a:t>
            </a:r>
          </a:p>
          <a:p>
            <a:pPr marL="171450" indent="-171450">
              <a:buFont typeface="Arial" panose="020B0604020202020204" pitchFamily="34" charset="0"/>
              <a:buChar char="•"/>
            </a:pPr>
            <a:r>
              <a:rPr lang="en-US" dirty="0"/>
              <a:t>PLT Conceptual Framework</a:t>
            </a:r>
          </a:p>
          <a:p>
            <a:pPr marL="171450" indent="-171450">
              <a:buFont typeface="Arial" panose="020B0604020202020204" pitchFamily="34" charset="0"/>
              <a:buChar char="•"/>
            </a:pPr>
            <a:r>
              <a:rPr lang="en-US" dirty="0"/>
              <a:t>Acknowledgements</a:t>
            </a:r>
          </a:p>
          <a:p>
            <a:pPr marL="171450" indent="-171450">
              <a:buFont typeface="Arial" panose="020B0604020202020204" pitchFamily="34" charset="0"/>
              <a:buChar char="•"/>
            </a:pPr>
            <a:r>
              <a:rPr lang="en-US" dirty="0"/>
              <a:t>Technical Support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Technical Support answers</a:t>
            </a:r>
            <a:r>
              <a:rPr lang="en-US" baseline="0" dirty="0"/>
              <a:t> common technical questions to help troubleshoot potential problems with accessing and using the e-units. Questions relate to potential issues experienced with internet browsers, student pages, quizzes and Google Classroom.</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22</a:t>
            </a:fld>
            <a:endParaRPr lang="en-US"/>
          </a:p>
        </p:txBody>
      </p:sp>
    </p:spTree>
    <p:extLst>
      <p:ext uri="{BB962C8B-B14F-4D97-AF65-F5344CB8AC3E}">
        <p14:creationId xmlns:p14="http://schemas.microsoft.com/office/powerpoint/2010/main" val="1402750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elaborate, give participants a taste of another activity</a:t>
            </a:r>
            <a:r>
              <a:rPr lang="en-US" sz="1200" i="0" kern="1200" dirty="0">
                <a:solidFill>
                  <a:schemeClr val="tx1"/>
                </a:solidFill>
                <a:effectLst/>
                <a:latin typeface="+mn-lt"/>
                <a:ea typeface="+mn-ea"/>
                <a:cs typeface="+mn-cs"/>
              </a:rPr>
              <a:t>, Activity 6:</a:t>
            </a:r>
            <a:r>
              <a:rPr lang="en-US" sz="1200" i="0" kern="1200" baseline="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Invasive</a:t>
            </a:r>
            <a:r>
              <a:rPr lang="en-US" sz="1200" i="0" kern="1200" baseline="0" dirty="0">
                <a:solidFill>
                  <a:schemeClr val="tx1"/>
                </a:solidFill>
                <a:effectLst/>
                <a:latin typeface="+mn-lt"/>
                <a:ea typeface="+mn-ea"/>
                <a:cs typeface="+mn-cs"/>
              </a:rPr>
              <a:t> Species</a:t>
            </a:r>
            <a:r>
              <a:rPr lang="en-US" sz="1200" i="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9D74970-9236-4A01-B356-D9FADC25982B}" type="slidenum">
              <a:rPr lang="en-US" smtClean="0"/>
              <a:t>23</a:t>
            </a:fld>
            <a:endParaRPr lang="en-US"/>
          </a:p>
        </p:txBody>
      </p:sp>
    </p:spTree>
    <p:extLst>
      <p:ext uri="{BB962C8B-B14F-4D97-AF65-F5344CB8AC3E}">
        <p14:creationId xmlns:p14="http://schemas.microsoft.com/office/powerpoint/2010/main" val="73367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Explain that in this activity, students</a:t>
            </a:r>
            <a:r>
              <a:rPr lang="en-US" sz="1200" kern="1200" baseline="0" dirty="0">
                <a:solidFill>
                  <a:schemeClr val="tx1"/>
                </a:solidFill>
                <a:effectLst/>
                <a:latin typeface="+mn-lt"/>
                <a:ea typeface="+mn-ea"/>
                <a:cs typeface="+mn-cs"/>
              </a:rPr>
              <a:t> read about different invasive species and then analyze the characteristics of invasive species to determine the attributes they share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They</a:t>
            </a:r>
            <a:r>
              <a:rPr lang="en-US" sz="1200" kern="1200" baseline="0" dirty="0">
                <a:solidFill>
                  <a:schemeClr val="tx1"/>
                </a:solidFill>
                <a:effectLst/>
                <a:latin typeface="+mn-lt"/>
                <a:ea typeface="+mn-ea"/>
                <a:cs typeface="+mn-cs"/>
              </a:rPr>
              <a:t> then research an invasive species more in depth, and create a group presentation about that species.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9D74970-9236-4A01-B356-D9FADC25982B}" type="slidenum">
              <a:rPr lang="en-US" smtClean="0"/>
              <a:t>24</a:t>
            </a:fld>
            <a:endParaRPr lang="en-US"/>
          </a:p>
        </p:txBody>
      </p:sp>
    </p:spTree>
    <p:extLst>
      <p:ext uri="{BB962C8B-B14F-4D97-AF65-F5344CB8AC3E}">
        <p14:creationId xmlns:p14="http://schemas.microsoft.com/office/powerpoint/2010/main" val="3775896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a:t>
            </a:r>
            <a:r>
              <a:rPr lang="en-US" sz="1200" kern="1200" baseline="0" dirty="0">
                <a:solidFill>
                  <a:schemeClr val="tx1"/>
                </a:solidFill>
                <a:effectLst/>
                <a:latin typeface="+mn-lt"/>
                <a:ea typeface="+mn-ea"/>
                <a:cs typeface="+mn-cs"/>
              </a:rPr>
              <a:t> this activity, teachers may use the species provided with the unit materials, or they may </a:t>
            </a:r>
            <a:r>
              <a:rPr lang="en-US" sz="1200" kern="1200" dirty="0">
                <a:solidFill>
                  <a:schemeClr val="tx1"/>
                </a:solidFill>
                <a:effectLst/>
                <a:latin typeface="+mn-lt"/>
                <a:ea typeface="+mn-ea"/>
                <a:cs typeface="+mn-cs"/>
              </a:rPr>
              <a:t>choose to have students focus on their own state or other region.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just one of the ways that you can take PLT’s “national” e-unit curriculum and customize it for the regional, state, and local levels.</a:t>
            </a:r>
            <a:endParaRPr lang="en-US" dirty="0"/>
          </a:p>
        </p:txBody>
      </p:sp>
      <p:sp>
        <p:nvSpPr>
          <p:cNvPr id="4" name="Slide Number Placeholder 3"/>
          <p:cNvSpPr>
            <a:spLocks noGrp="1"/>
          </p:cNvSpPr>
          <p:nvPr>
            <p:ph type="sldNum" sz="quarter" idx="10"/>
          </p:nvPr>
        </p:nvSpPr>
        <p:spPr/>
        <p:txBody>
          <a:bodyPr/>
          <a:lstStyle/>
          <a:p>
            <a:fld id="{C9D74970-9236-4A01-B356-D9FADC25982B}" type="slidenum">
              <a:rPr lang="en-US" smtClean="0"/>
              <a:t>25</a:t>
            </a:fld>
            <a:endParaRPr lang="en-US"/>
          </a:p>
        </p:txBody>
      </p:sp>
    </p:spTree>
    <p:extLst>
      <p:ext uri="{BB962C8B-B14F-4D97-AF65-F5344CB8AC3E}">
        <p14:creationId xmlns:p14="http://schemas.microsoft.com/office/powerpoint/2010/main" val="171293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e-unit includes</a:t>
            </a:r>
            <a:r>
              <a:rPr lang="en-US" baseline="0" dirty="0"/>
              <a:t> 6 activities that help students understand the flow of energy in ecosystems, with a focus on forest ecosystems.</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26</a:t>
            </a:fld>
            <a:endParaRPr lang="en-US"/>
          </a:p>
        </p:txBody>
      </p:sp>
    </p:spTree>
    <p:extLst>
      <p:ext uri="{BB962C8B-B14F-4D97-AF65-F5344CB8AC3E}">
        <p14:creationId xmlns:p14="http://schemas.microsoft.com/office/powerpoint/2010/main" val="4195435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Energy in Ecosystems e-unit contains lots of resources and materials to support teaching the activities. </a:t>
            </a:r>
          </a:p>
        </p:txBody>
      </p:sp>
      <p:sp>
        <p:nvSpPr>
          <p:cNvPr id="4" name="Slide Number Placeholder 3"/>
          <p:cNvSpPr>
            <a:spLocks noGrp="1"/>
          </p:cNvSpPr>
          <p:nvPr>
            <p:ph type="sldNum" sz="quarter" idx="10"/>
          </p:nvPr>
        </p:nvSpPr>
        <p:spPr/>
        <p:txBody>
          <a:bodyPr/>
          <a:lstStyle/>
          <a:p>
            <a:fld id="{C9D74970-9236-4A01-B356-D9FADC25982B}" type="slidenum">
              <a:rPr lang="en-US" smtClean="0"/>
              <a:t>27</a:t>
            </a:fld>
            <a:endParaRPr lang="en-US"/>
          </a:p>
        </p:txBody>
      </p:sp>
    </p:spTree>
    <p:extLst>
      <p:ext uri="{BB962C8B-B14F-4D97-AF65-F5344CB8AC3E}">
        <p14:creationId xmlns:p14="http://schemas.microsoft.com/office/powerpoint/2010/main" val="110023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desired, insert your state specific contact information or upcoming workshop details.</a:t>
            </a:r>
          </a:p>
        </p:txBody>
      </p:sp>
      <p:sp>
        <p:nvSpPr>
          <p:cNvPr id="4" name="Slide Number Placeholder 3"/>
          <p:cNvSpPr>
            <a:spLocks noGrp="1"/>
          </p:cNvSpPr>
          <p:nvPr>
            <p:ph type="sldNum" sz="quarter" idx="10"/>
          </p:nvPr>
        </p:nvSpPr>
        <p:spPr/>
        <p:txBody>
          <a:bodyPr/>
          <a:lstStyle/>
          <a:p>
            <a:fld id="{BF3BE3DC-0A4D-4FF6-8341-209D9F45ECE2}" type="slidenum">
              <a:rPr lang="en-US" smtClean="0"/>
              <a:t>28</a:t>
            </a:fld>
            <a:endParaRPr lang="en-US"/>
          </a:p>
        </p:txBody>
      </p:sp>
    </p:spTree>
    <p:extLst>
      <p:ext uri="{BB962C8B-B14F-4D97-AF65-F5344CB8AC3E}">
        <p14:creationId xmlns:p14="http://schemas.microsoft.com/office/powerpoint/2010/main" val="985445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PLT has 3 e-units available at this time, each for a different grade level band.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A66FD-88AA-4427-9119-FF306C8BDC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375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to update the red text with your workshop-specific information.</a:t>
            </a:r>
          </a:p>
          <a:p>
            <a:endParaRPr lang="en-US" dirty="0"/>
          </a:p>
          <a:p>
            <a:r>
              <a:rPr lang="en-US" dirty="0"/>
              <a:t>Distribute any evaluation forms at this time, tying survey questions to the intended workshop outcome, as appropriate. </a:t>
            </a:r>
          </a:p>
        </p:txBody>
      </p:sp>
      <p:sp>
        <p:nvSpPr>
          <p:cNvPr id="4" name="Slide Number Placeholder 3"/>
          <p:cNvSpPr>
            <a:spLocks noGrp="1"/>
          </p:cNvSpPr>
          <p:nvPr>
            <p:ph type="sldNum" sz="quarter" idx="10"/>
          </p:nvPr>
        </p:nvSpPr>
        <p:spPr/>
        <p:txBody>
          <a:bodyPr/>
          <a:lstStyle/>
          <a:p>
            <a:fld id="{BF3BE3DC-0A4D-4FF6-8341-209D9F45ECE2}" type="slidenum">
              <a:rPr lang="en-US" smtClean="0"/>
              <a:t>30</a:t>
            </a:fld>
            <a:endParaRPr lang="en-US"/>
          </a:p>
        </p:txBody>
      </p:sp>
    </p:spTree>
    <p:extLst>
      <p:ext uri="{BB962C8B-B14F-4D97-AF65-F5344CB8AC3E}">
        <p14:creationId xmlns:p14="http://schemas.microsoft.com/office/powerpoint/2010/main" val="651154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4</a:t>
            </a:fld>
            <a:endParaRPr lang="en-US"/>
          </a:p>
        </p:txBody>
      </p:sp>
    </p:spTree>
    <p:extLst>
      <p:ext uri="{BB962C8B-B14F-4D97-AF65-F5344CB8AC3E}">
        <p14:creationId xmlns:p14="http://schemas.microsoft.com/office/powerpoint/2010/main" val="218708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Use this slide to introduce Web</a:t>
            </a:r>
            <a:r>
              <a:rPr lang="en-US" baseline="0" dirty="0">
                <a:effectLst/>
              </a:rPr>
              <a:t> of Life</a:t>
            </a:r>
            <a:r>
              <a:rPr lang="en-US" dirty="0">
                <a:effectLst/>
              </a:rPr>
              <a:t>, which is Activity 3 in the Energy in Ecosystems E-Unit. </a:t>
            </a:r>
            <a:r>
              <a:rPr lang="en-US" sz="1200" b="0" kern="1200" dirty="0">
                <a:solidFill>
                  <a:schemeClr val="tx1"/>
                </a:solidFill>
                <a:effectLst/>
                <a:latin typeface="+mn-lt"/>
                <a:ea typeface="+mn-ea"/>
                <a:cs typeface="+mn-cs"/>
              </a:rPr>
              <a:t>Take 10-15 minutes to conduct a sampling of this lesson, using the Food Web Research  student page to have workshop participants conduct their own species research, if reliable </a:t>
            </a:r>
            <a:r>
              <a:rPr lang="en-US" sz="1200" b="0" kern="1200" dirty="0" err="1">
                <a:solidFill>
                  <a:schemeClr val="tx1"/>
                </a:solidFill>
                <a:effectLst/>
                <a:latin typeface="+mn-lt"/>
                <a:ea typeface="+mn-ea"/>
                <a:cs typeface="+mn-cs"/>
              </a:rPr>
              <a:t>wifi</a:t>
            </a:r>
            <a:r>
              <a:rPr lang="en-US" sz="1200" b="0" kern="1200" dirty="0">
                <a:solidFill>
                  <a:schemeClr val="tx1"/>
                </a:solidFill>
                <a:effectLst/>
                <a:latin typeface="+mn-lt"/>
                <a:ea typeface="+mn-ea"/>
                <a:cs typeface="+mn-cs"/>
              </a:rPr>
              <a:t> and personal devices are available.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Have participants model a food web using string and assigned species cards; your own local species cards you’ve prepared in advance; or, if you’re short on time, models created by PLT state programs in Wyoming, Arkansas, and Washington  (PLT website account required).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 aim of the activity is for students to take a close look at a forest ecosystem and discover ways that plants and animals are connected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Learner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rPr>
              <a:t>Identify a food chain or food web that contains a particular forest organism.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rPr>
              <a:t>Create a model of the forest food web.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rPr>
              <a:t>Explore what happens to the food web if one of the components is no longer present.</a:t>
            </a:r>
          </a:p>
          <a:p>
            <a:pPr marL="171450" indent="-171450">
              <a:buFont typeface="Arial" panose="020B0604020202020204" pitchFamily="34" charset="0"/>
              <a:buChar char="•"/>
            </a:pP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5</a:t>
            </a:fld>
            <a:endParaRPr lang="en-US"/>
          </a:p>
        </p:txBody>
      </p:sp>
    </p:spTree>
    <p:extLst>
      <p:ext uri="{BB962C8B-B14F-4D97-AF65-F5344CB8AC3E}">
        <p14:creationId xmlns:p14="http://schemas.microsoft.com/office/powerpoint/2010/main" val="4110031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a:t>
            </a:r>
            <a:r>
              <a:rPr lang="en-US" baseline="0" dirty="0"/>
              <a:t> this slide to introduce the </a:t>
            </a:r>
            <a:r>
              <a:rPr lang="en-US" dirty="0"/>
              <a:t>PLT E-Units</a:t>
            </a:r>
            <a:r>
              <a:rPr lang="en-US" baseline="0" dirty="0"/>
              <a:t> in general, pointing out that PLT </a:t>
            </a:r>
            <a:r>
              <a:rPr lang="en-US" dirty="0"/>
              <a:t>began with the standards and NGSS’s three-dimensional approach in the initial design of the unit.</a:t>
            </a:r>
            <a:r>
              <a:rPr lang="en-US" baseline="0" dirty="0"/>
              <a:t>  </a:t>
            </a:r>
            <a:endParaRPr lang="en-US" dirty="0"/>
          </a:p>
          <a:p>
            <a:endParaRPr lang="en-US" dirty="0"/>
          </a:p>
          <a:p>
            <a:r>
              <a:rPr lang="en-US" dirty="0"/>
              <a:t>In addition, the e-units are aligned with two other academic benchmarks: Common Core (ELA and Math), and The </a:t>
            </a:r>
            <a:r>
              <a:rPr lang="en-US" b="0" dirty="0"/>
              <a:t>College, Career, and Civic Life </a:t>
            </a:r>
            <a:r>
              <a:rPr lang="en-US" dirty="0"/>
              <a:t>(C3) Framework for Social Studies.</a:t>
            </a:r>
          </a:p>
        </p:txBody>
      </p:sp>
      <p:sp>
        <p:nvSpPr>
          <p:cNvPr id="4" name="Slide Number Placeholder 3"/>
          <p:cNvSpPr>
            <a:spLocks noGrp="1"/>
          </p:cNvSpPr>
          <p:nvPr>
            <p:ph type="sldNum" sz="quarter" idx="10"/>
          </p:nvPr>
        </p:nvSpPr>
        <p:spPr/>
        <p:txBody>
          <a:bodyPr/>
          <a:lstStyle/>
          <a:p>
            <a:fld id="{BF3BE3DC-0A4D-4FF6-8341-209D9F45ECE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234563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 links to the live e-unit website. You must be logged into your e-unit account in advance to access the embedded links. </a:t>
            </a:r>
          </a:p>
          <a:p>
            <a:endParaRPr lang="en-US" dirty="0"/>
          </a:p>
          <a:p>
            <a:r>
              <a:rPr lang="en-US" dirty="0"/>
              <a:t>Subsequent slides provide screen shot images if </a:t>
            </a:r>
            <a:r>
              <a:rPr lang="en-US" dirty="0" err="1"/>
              <a:t>wifi</a:t>
            </a:r>
            <a:r>
              <a:rPr lang="en-US" dirty="0"/>
              <a:t> is not available or reliable. </a:t>
            </a:r>
          </a:p>
        </p:txBody>
      </p:sp>
      <p:sp>
        <p:nvSpPr>
          <p:cNvPr id="4" name="Slide Number Placeholder 3"/>
          <p:cNvSpPr>
            <a:spLocks noGrp="1"/>
          </p:cNvSpPr>
          <p:nvPr>
            <p:ph type="sldNum" sz="quarter" idx="10"/>
          </p:nvPr>
        </p:nvSpPr>
        <p:spPr/>
        <p:txBody>
          <a:bodyPr/>
          <a:lstStyle/>
          <a:p>
            <a:fld id="{BF3BE3DC-0A4D-4FF6-8341-209D9F45ECE2}" type="slidenum">
              <a:rPr lang="en-US" smtClean="0"/>
              <a:t>7</a:t>
            </a:fld>
            <a:endParaRPr lang="en-US"/>
          </a:p>
        </p:txBody>
      </p:sp>
    </p:spTree>
    <p:extLst>
      <p:ext uri="{BB962C8B-B14F-4D97-AF65-F5344CB8AC3E}">
        <p14:creationId xmlns:p14="http://schemas.microsoft.com/office/powerpoint/2010/main" val="1630574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The Energy in Ecosystems E-Unit is designed for grades 3-5. Use this slide to highlight the many useful sections of the Introduction. Pick one or two to highlight, such as the Learning Progressions or L</a:t>
            </a:r>
            <a:r>
              <a:rPr lang="en-US" sz="1200" kern="1200" dirty="0">
                <a:solidFill>
                  <a:schemeClr val="tx1"/>
                </a:solidFill>
                <a:effectLst/>
                <a:latin typeface="+mn-lt"/>
                <a:ea typeface="+mn-ea"/>
                <a:cs typeface="+mn-cs"/>
              </a:rPr>
              <a:t>esson Planning Timeline and Tips.</a:t>
            </a:r>
            <a:endParaRPr lang="en-US" baseline="0" dirty="0"/>
          </a:p>
          <a:p>
            <a:pPr marL="0" indent="0">
              <a:buFont typeface="Arial" panose="020B0604020202020204" pitchFamily="34" charset="0"/>
              <a:buNone/>
            </a:pPr>
            <a:endParaRPr lang="en-US" baseline="0" dirty="0"/>
          </a:p>
          <a:p>
            <a:r>
              <a:rPr lang="en-US" sz="1200" b="0" i="0" kern="1200" dirty="0">
                <a:solidFill>
                  <a:schemeClr val="tx1"/>
                </a:solidFill>
                <a:effectLst/>
                <a:latin typeface="+mn-lt"/>
                <a:ea typeface="+mn-ea"/>
                <a:cs typeface="+mn-cs"/>
              </a:rPr>
              <a:t>In this unit, students focus on forests—one of the largest and most complex types of ecosystems—and come to understand some of the interactions present in all ecosystems. In doing so, they learn to appreciate the natural systems on which we depend.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 explores several essential questions: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What is an ecosystem?</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what ways do living things interact in an ecosystem?</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How does energy flow through an ecosystem?</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What can individuals do to sustain ecosystems?</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607897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Use this slide and those that follow to explain the e-unit navigation and layout.</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Be sure to review the unit-level blue left-hand navigation bar, as well as the gray tabs across the top for individual activities.</a:t>
            </a:r>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833113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Use this slide to point out that in-depth background information is provided for each activity. Note that this section may include helpful photos, charts, or diagrams.</a:t>
            </a: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 </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425566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0649D9E-DD1D-4E64-9F79-68242D15E9E2}" type="datetimeFigureOut">
              <a:rPr lang="en-US" smtClean="0"/>
              <a:pPr/>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pPr/>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pPr/>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33289"/>
            <a:ext cx="7772400" cy="1470025"/>
          </a:xfrm>
        </p:spPr>
        <p:txBody>
          <a:bodyPr>
            <a:normAutofit/>
          </a:bodyPr>
          <a:lstStyle>
            <a:lvl1pPr>
              <a:defRPr sz="3600" b="1">
                <a:solidFill>
                  <a:srgbClr val="7030A0"/>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4771080"/>
            <a:ext cx="6400800" cy="1752600"/>
          </a:xfrm>
        </p:spPr>
        <p:txBody>
          <a:bodyPr>
            <a:normAutofit/>
          </a:bodyPr>
          <a:lstStyle>
            <a:lvl1pPr marL="0" indent="0" algn="ctr">
              <a:buNone/>
              <a:defRPr sz="2800">
                <a:solidFill>
                  <a:srgbClr val="7030A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7336060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838200"/>
          </a:xfrm>
        </p:spPr>
        <p:txBody>
          <a:bodyPr>
            <a:normAutofit/>
          </a:bodyPr>
          <a:lstStyle>
            <a:lvl1pPr algn="ctr">
              <a:defRPr sz="3600" b="1">
                <a:solidFill>
                  <a:srgbClr val="7030A0"/>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2057401"/>
            <a:ext cx="8229600" cy="464820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774885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7030A0"/>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7030A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9633974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838200"/>
          </a:xfrm>
        </p:spPr>
        <p:txBody>
          <a:bodyPr>
            <a:normAutofit/>
          </a:bodyPr>
          <a:lstStyle>
            <a:lvl1pPr>
              <a:defRPr sz="3600" b="1">
                <a:solidFill>
                  <a:srgbClr val="7030A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2057401"/>
            <a:ext cx="4038600" cy="4648200"/>
          </a:xfrm>
        </p:spPr>
        <p:txBody>
          <a:bodyPr/>
          <a:lstStyle>
            <a:lvl1pPr>
              <a:defRPr sz="2800">
                <a:solidFill>
                  <a:srgbClr val="7030A0"/>
                </a:solidFill>
              </a:defRPr>
            </a:lvl1pPr>
            <a:lvl2pPr>
              <a:defRPr sz="2400">
                <a:solidFill>
                  <a:srgbClr val="7030A0"/>
                </a:solidFill>
              </a:defRPr>
            </a:lvl2pPr>
            <a:lvl3pPr>
              <a:defRPr sz="2000">
                <a:solidFill>
                  <a:srgbClr val="7030A0"/>
                </a:solidFill>
              </a:defRPr>
            </a:lvl3pPr>
            <a:lvl4pPr>
              <a:defRPr sz="1800">
                <a:solidFill>
                  <a:srgbClr val="7030A0"/>
                </a:solidFill>
              </a:defRPr>
            </a:lvl4pPr>
            <a:lvl5pPr>
              <a:defRPr sz="1800">
                <a:solidFill>
                  <a:srgbClr val="7030A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2057401"/>
            <a:ext cx="4038600" cy="4648200"/>
          </a:xfrm>
        </p:spPr>
        <p:txBody>
          <a:bodyPr/>
          <a:lstStyle>
            <a:lvl1pPr>
              <a:defRPr sz="2800">
                <a:solidFill>
                  <a:srgbClr val="7030A0"/>
                </a:solidFill>
              </a:defRPr>
            </a:lvl1pPr>
            <a:lvl2pPr>
              <a:defRPr sz="2400">
                <a:solidFill>
                  <a:srgbClr val="7030A0"/>
                </a:solidFill>
              </a:defRPr>
            </a:lvl2pPr>
            <a:lvl3pPr>
              <a:defRPr sz="2000">
                <a:solidFill>
                  <a:srgbClr val="7030A0"/>
                </a:solidFill>
              </a:defRPr>
            </a:lvl3pPr>
            <a:lvl4pPr>
              <a:defRPr sz="1800">
                <a:solidFill>
                  <a:srgbClr val="7030A0"/>
                </a:solidFill>
              </a:defRPr>
            </a:lvl4pPr>
            <a:lvl5pPr>
              <a:defRPr sz="1800">
                <a:solidFill>
                  <a:srgbClr val="7030A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493481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42999"/>
            <a:ext cx="8229600" cy="838201"/>
          </a:xfrm>
        </p:spPr>
        <p:txBody>
          <a:bodyPr>
            <a:normAutofit/>
          </a:bodyPr>
          <a:lstStyle>
            <a:lvl1pPr>
              <a:defRPr sz="3600" b="1">
                <a:solidFill>
                  <a:srgbClr val="7030A0"/>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057401"/>
            <a:ext cx="8229600" cy="609600"/>
          </a:xfrm>
        </p:spPr>
        <p:txBody>
          <a:bodyPr anchor="ctr"/>
          <a:lstStyle>
            <a:lvl1pPr marL="0" indent="0">
              <a:buNone/>
              <a:defRPr sz="2400" b="1">
                <a:solidFill>
                  <a:srgbClr val="7030A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743200"/>
            <a:ext cx="4040188" cy="3995545"/>
          </a:xfrm>
        </p:spPr>
        <p:txBody>
          <a:bodyPr/>
          <a:lstStyle>
            <a:lvl1pPr>
              <a:defRPr sz="2400">
                <a:solidFill>
                  <a:srgbClr val="7030A0"/>
                </a:solidFill>
              </a:defRPr>
            </a:lvl1pPr>
            <a:lvl2pPr>
              <a:defRPr sz="2000">
                <a:solidFill>
                  <a:srgbClr val="7030A0"/>
                </a:solidFill>
              </a:defRPr>
            </a:lvl2pPr>
            <a:lvl3pPr>
              <a:defRPr sz="1800">
                <a:solidFill>
                  <a:srgbClr val="7030A0"/>
                </a:solidFill>
              </a:defRPr>
            </a:lvl3pPr>
            <a:lvl4pPr>
              <a:defRPr sz="1600">
                <a:solidFill>
                  <a:srgbClr val="7030A0"/>
                </a:solidFill>
              </a:defRPr>
            </a:lvl4pPr>
            <a:lvl5pPr>
              <a:defRPr sz="1600">
                <a:solidFill>
                  <a:srgbClr val="7030A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645025" y="2743200"/>
            <a:ext cx="4041775" cy="3995545"/>
          </a:xfrm>
        </p:spPr>
        <p:txBody>
          <a:bodyPr/>
          <a:lstStyle>
            <a:lvl1pPr>
              <a:defRPr sz="2400">
                <a:solidFill>
                  <a:srgbClr val="7030A0"/>
                </a:solidFill>
              </a:defRPr>
            </a:lvl1pPr>
            <a:lvl2pPr>
              <a:defRPr sz="2000">
                <a:solidFill>
                  <a:srgbClr val="7030A0"/>
                </a:solidFill>
              </a:defRPr>
            </a:lvl2pPr>
            <a:lvl3pPr>
              <a:defRPr sz="1800">
                <a:solidFill>
                  <a:srgbClr val="7030A0"/>
                </a:solidFill>
              </a:defRPr>
            </a:lvl3pPr>
            <a:lvl4pPr>
              <a:defRPr sz="1600">
                <a:solidFill>
                  <a:srgbClr val="7030A0"/>
                </a:solidFill>
              </a:defRPr>
            </a:lvl4pPr>
            <a:lvl5pPr>
              <a:defRPr sz="1600">
                <a:solidFill>
                  <a:srgbClr val="7030A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86674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42999"/>
            <a:ext cx="8229600" cy="838201"/>
          </a:xfrm>
        </p:spPr>
        <p:txBody>
          <a:bodyPr>
            <a:normAutofit/>
          </a:bodyPr>
          <a:lstStyle>
            <a:lvl1pPr>
              <a:defRPr sz="3600" b="1">
                <a:solidFill>
                  <a:srgbClr val="7030A0"/>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147695"/>
            <a:ext cx="4040188" cy="639762"/>
          </a:xfrm>
        </p:spPr>
        <p:txBody>
          <a:bodyPr anchor="b"/>
          <a:lstStyle>
            <a:lvl1pPr marL="0" indent="0">
              <a:buNone/>
              <a:defRPr sz="2400" b="1">
                <a:solidFill>
                  <a:srgbClr val="7030A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787457"/>
            <a:ext cx="4040188" cy="3951288"/>
          </a:xfrm>
        </p:spPr>
        <p:txBody>
          <a:bodyPr/>
          <a:lstStyle>
            <a:lvl1pPr>
              <a:defRPr sz="2400">
                <a:solidFill>
                  <a:srgbClr val="7030A0"/>
                </a:solidFill>
              </a:defRPr>
            </a:lvl1pPr>
            <a:lvl2pPr>
              <a:defRPr sz="2000">
                <a:solidFill>
                  <a:srgbClr val="7030A0"/>
                </a:solidFill>
              </a:defRPr>
            </a:lvl2pPr>
            <a:lvl3pPr>
              <a:defRPr sz="1800">
                <a:solidFill>
                  <a:srgbClr val="7030A0"/>
                </a:solidFill>
              </a:defRPr>
            </a:lvl3pPr>
            <a:lvl4pPr>
              <a:defRPr sz="1600">
                <a:solidFill>
                  <a:srgbClr val="7030A0"/>
                </a:solidFill>
              </a:defRPr>
            </a:lvl4pPr>
            <a:lvl5pPr>
              <a:defRPr sz="1600">
                <a:solidFill>
                  <a:srgbClr val="7030A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2147695"/>
            <a:ext cx="4041775" cy="639762"/>
          </a:xfrm>
        </p:spPr>
        <p:txBody>
          <a:bodyPr anchor="b"/>
          <a:lstStyle>
            <a:lvl1pPr marL="0" indent="0">
              <a:buNone/>
              <a:defRPr sz="2400" b="1">
                <a:solidFill>
                  <a:srgbClr val="7030A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787457"/>
            <a:ext cx="4041775" cy="3951288"/>
          </a:xfrm>
        </p:spPr>
        <p:txBody>
          <a:bodyPr/>
          <a:lstStyle>
            <a:lvl1pPr>
              <a:defRPr sz="2400">
                <a:solidFill>
                  <a:srgbClr val="7030A0"/>
                </a:solidFill>
              </a:defRPr>
            </a:lvl1pPr>
            <a:lvl2pPr>
              <a:defRPr sz="2000">
                <a:solidFill>
                  <a:srgbClr val="7030A0"/>
                </a:solidFill>
              </a:defRPr>
            </a:lvl2pPr>
            <a:lvl3pPr>
              <a:defRPr sz="1800">
                <a:solidFill>
                  <a:srgbClr val="7030A0"/>
                </a:solidFill>
              </a:defRPr>
            </a:lvl3pPr>
            <a:lvl4pPr>
              <a:defRPr sz="1600">
                <a:solidFill>
                  <a:srgbClr val="7030A0"/>
                </a:solidFill>
              </a:defRPr>
            </a:lvl4pPr>
            <a:lvl5pPr>
              <a:defRPr sz="1600">
                <a:solidFill>
                  <a:srgbClr val="7030A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199380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26926"/>
            <a:ext cx="8229600" cy="1143000"/>
          </a:xfrm>
        </p:spPr>
        <p:txBody>
          <a:bodyPr/>
          <a:lstStyle>
            <a:lvl1pPr>
              <a:defRPr>
                <a:solidFill>
                  <a:srgbClr val="7030A0"/>
                </a:solidFill>
              </a:defRPr>
            </a:lvl1pPr>
          </a:lstStyle>
          <a:p>
            <a:r>
              <a:rPr lang="en-US"/>
              <a:t>Click to edit Master title style</a:t>
            </a:r>
          </a:p>
        </p:txBody>
      </p:sp>
    </p:spTree>
    <p:extLst>
      <p:ext uri="{BB962C8B-B14F-4D97-AF65-F5344CB8AC3E}">
        <p14:creationId xmlns:p14="http://schemas.microsoft.com/office/powerpoint/2010/main" val="344655034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81292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pPr/>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07582"/>
            <a:ext cx="3008313" cy="1162050"/>
          </a:xfrm>
        </p:spPr>
        <p:txBody>
          <a:bodyPr anchor="b"/>
          <a:lstStyle>
            <a:lvl1pPr algn="l">
              <a:defRPr sz="2000" b="1">
                <a:solidFill>
                  <a:srgbClr val="7030A0"/>
                </a:solidFill>
              </a:defRPr>
            </a:lvl1pPr>
          </a:lstStyle>
          <a:p>
            <a:r>
              <a:rPr lang="en-US"/>
              <a:t>Click to edit Master title style</a:t>
            </a:r>
          </a:p>
        </p:txBody>
      </p:sp>
      <p:sp>
        <p:nvSpPr>
          <p:cNvPr id="3" name="Content Placeholder 2"/>
          <p:cNvSpPr>
            <a:spLocks noGrp="1"/>
          </p:cNvSpPr>
          <p:nvPr>
            <p:ph idx="1"/>
          </p:nvPr>
        </p:nvSpPr>
        <p:spPr>
          <a:xfrm>
            <a:off x="3575050" y="1107582"/>
            <a:ext cx="5111750" cy="5630569"/>
          </a:xfrm>
        </p:spPr>
        <p:txBody>
          <a:bodyPr/>
          <a:lstStyle>
            <a:lvl1pPr>
              <a:defRPr sz="3200">
                <a:solidFill>
                  <a:srgbClr val="7030A0"/>
                </a:solidFill>
              </a:defRPr>
            </a:lvl1pPr>
            <a:lvl2pPr>
              <a:defRPr sz="2800">
                <a:solidFill>
                  <a:srgbClr val="7030A0"/>
                </a:solidFill>
              </a:defRPr>
            </a:lvl2pPr>
            <a:lvl3pPr>
              <a:defRPr sz="2400">
                <a:solidFill>
                  <a:srgbClr val="7030A0"/>
                </a:solidFill>
              </a:defRPr>
            </a:lvl3pPr>
            <a:lvl4pPr>
              <a:defRPr sz="2000">
                <a:solidFill>
                  <a:srgbClr val="7030A0"/>
                </a:solidFill>
              </a:defRPr>
            </a:lvl4pPr>
            <a:lvl5pPr>
              <a:defRPr sz="2000">
                <a:solidFill>
                  <a:srgbClr val="7030A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269632"/>
            <a:ext cx="3008313" cy="4468519"/>
          </a:xfrm>
        </p:spPr>
        <p:txBody>
          <a:bodyPr/>
          <a:lstStyle>
            <a:lvl1pPr marL="0" indent="0">
              <a:buNone/>
              <a:defRPr sz="1400">
                <a:solidFill>
                  <a:srgbClr val="7030A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2953031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297768"/>
            <a:ext cx="5486400" cy="566738"/>
          </a:xfrm>
        </p:spPr>
        <p:txBody>
          <a:bodyPr anchor="b"/>
          <a:lstStyle>
            <a:lvl1pPr algn="l">
              <a:defRPr sz="2000" b="1">
                <a:solidFill>
                  <a:srgbClr val="7030A0"/>
                </a:solidFill>
              </a:defRPr>
            </a:lvl1pPr>
          </a:lstStyle>
          <a:p>
            <a:r>
              <a:rPr lang="en-US"/>
              <a:t>Click to edit Master title style</a:t>
            </a:r>
          </a:p>
        </p:txBody>
      </p:sp>
      <p:sp>
        <p:nvSpPr>
          <p:cNvPr id="3" name="Picture Placeholder 2"/>
          <p:cNvSpPr>
            <a:spLocks noGrp="1"/>
          </p:cNvSpPr>
          <p:nvPr>
            <p:ph type="pic" idx="1"/>
          </p:nvPr>
        </p:nvSpPr>
        <p:spPr>
          <a:xfrm>
            <a:off x="1792288" y="1109943"/>
            <a:ext cx="5486400" cy="4114800"/>
          </a:xfrm>
        </p:spPr>
        <p:txBody>
          <a:bodyPr/>
          <a:lstStyle>
            <a:lvl1pPr marL="0" indent="0">
              <a:buNone/>
              <a:defRPr sz="3200">
                <a:solidFill>
                  <a:srgbClr val="7030A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864506"/>
            <a:ext cx="5486400" cy="804862"/>
          </a:xfrm>
        </p:spPr>
        <p:txBody>
          <a:bodyPr/>
          <a:lstStyle>
            <a:lvl1pPr marL="0" indent="0">
              <a:buNone/>
              <a:defRPr sz="1400">
                <a:solidFill>
                  <a:srgbClr val="7030A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266554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100292"/>
            <a:ext cx="8229600" cy="1143000"/>
          </a:xfrm>
        </p:spPr>
        <p:txBody>
          <a:bodyPr/>
          <a:lstStyle>
            <a:lvl1pPr>
              <a:defRPr>
                <a:solidFill>
                  <a:srgbClr val="7030A0"/>
                </a:solidFill>
              </a:defRPr>
            </a:lvl1pPr>
          </a:lstStyle>
          <a:p>
            <a:r>
              <a:rPr lang="en-US"/>
              <a:t>Click to edit Master title style</a:t>
            </a:r>
          </a:p>
        </p:txBody>
      </p:sp>
      <p:sp>
        <p:nvSpPr>
          <p:cNvPr id="3" name="Vertical Text Placeholder 2"/>
          <p:cNvSpPr>
            <a:spLocks noGrp="1"/>
          </p:cNvSpPr>
          <p:nvPr>
            <p:ph type="body" orient="vert" idx="1"/>
          </p:nvPr>
        </p:nvSpPr>
        <p:spPr>
          <a:xfrm>
            <a:off x="457200" y="2266050"/>
            <a:ext cx="8229600" cy="4525963"/>
          </a:xfrm>
        </p:spPr>
        <p:txBody>
          <a:bodyPr vert="eaVert"/>
          <a:lstStyle>
            <a:lvl1pPr>
              <a:defRPr>
                <a:solidFill>
                  <a:srgbClr val="7030A0"/>
                </a:solidFill>
              </a:defRPr>
            </a:lvl1pPr>
            <a:lvl2pPr>
              <a:defRPr>
                <a:solidFill>
                  <a:srgbClr val="7030A0"/>
                </a:solidFill>
              </a:defRPr>
            </a:lvl2pPr>
            <a:lvl3pPr>
              <a:defRPr>
                <a:solidFill>
                  <a:srgbClr val="7030A0"/>
                </a:solidFill>
              </a:defRPr>
            </a:lvl3pPr>
            <a:lvl4pPr>
              <a:defRPr>
                <a:solidFill>
                  <a:srgbClr val="7030A0"/>
                </a:solidFill>
              </a:defRPr>
            </a:lvl4pPr>
            <a:lvl5pPr>
              <a:defRPr>
                <a:solidFill>
                  <a:srgbClr val="7030A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177884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35805"/>
            <a:ext cx="2057400" cy="5620104"/>
          </a:xfrm>
        </p:spPr>
        <p:txBody>
          <a:bodyPr vert="eaVert"/>
          <a:lstStyle>
            <a:lvl1pPr>
              <a:defRPr>
                <a:solidFill>
                  <a:srgbClr val="7030A0"/>
                </a:solidFill>
              </a:defRPr>
            </a:lvl1pPr>
          </a:lstStyle>
          <a:p>
            <a:r>
              <a:rPr lang="en-US"/>
              <a:t>Click to edit Master title style</a:t>
            </a:r>
          </a:p>
        </p:txBody>
      </p:sp>
      <p:sp>
        <p:nvSpPr>
          <p:cNvPr id="3" name="Vertical Text Placeholder 2"/>
          <p:cNvSpPr>
            <a:spLocks noGrp="1"/>
          </p:cNvSpPr>
          <p:nvPr>
            <p:ph type="body" orient="vert" idx="1"/>
          </p:nvPr>
        </p:nvSpPr>
        <p:spPr>
          <a:xfrm>
            <a:off x="457200" y="1135805"/>
            <a:ext cx="6019800" cy="5620104"/>
          </a:xfrm>
        </p:spPr>
        <p:txBody>
          <a:bodyPr vert="eaVert"/>
          <a:lstStyle>
            <a:lvl1pPr>
              <a:defRPr>
                <a:solidFill>
                  <a:srgbClr val="7030A0"/>
                </a:solidFill>
              </a:defRPr>
            </a:lvl1pPr>
            <a:lvl2pPr>
              <a:defRPr>
                <a:solidFill>
                  <a:srgbClr val="7030A0"/>
                </a:solidFill>
              </a:defRPr>
            </a:lvl2pPr>
            <a:lvl3pPr>
              <a:defRPr>
                <a:solidFill>
                  <a:srgbClr val="7030A0"/>
                </a:solidFill>
              </a:defRPr>
            </a:lvl3pPr>
            <a:lvl4pPr>
              <a:defRPr>
                <a:solidFill>
                  <a:srgbClr val="7030A0"/>
                </a:solidFill>
              </a:defRPr>
            </a:lvl4pPr>
            <a:lvl5pPr>
              <a:defRPr>
                <a:solidFill>
                  <a:srgbClr val="7030A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628221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089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9694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358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988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925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942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649D9E-DD1D-4E64-9F79-68242D15E9E2}" type="datetimeFigureOut">
              <a:rPr lang="en-US" smtClean="0"/>
              <a:pPr/>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62999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216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908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08019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667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649D9E-DD1D-4E64-9F79-68242D15E9E2}" type="datetimeFigureOut">
              <a:rPr lang="en-US" smtClean="0"/>
              <a:pPr/>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649D9E-DD1D-4E64-9F79-68242D15E9E2}" type="datetimeFigureOut">
              <a:rPr lang="en-US" smtClean="0"/>
              <a:pPr/>
              <a:t>4/10/2020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649D9E-DD1D-4E64-9F79-68242D15E9E2}" type="datetimeFigureOut">
              <a:rPr lang="en-US" smtClean="0"/>
              <a:pPr/>
              <a:t>4/10/2020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49D9E-DD1D-4E64-9F79-68242D15E9E2}" type="datetimeFigureOut">
              <a:rPr lang="en-US" smtClean="0"/>
              <a:pPr/>
              <a:t>4/10/2020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49D9E-DD1D-4E64-9F79-68242D15E9E2}" type="datetimeFigureOut">
              <a:rPr lang="en-US" smtClean="0"/>
              <a:pPr/>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49D9E-DD1D-4E64-9F79-68242D15E9E2}" type="datetimeFigureOut">
              <a:rPr lang="en-US" smtClean="0"/>
              <a:pPr/>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49D9E-DD1D-4E64-9F79-68242D15E9E2}" type="datetimeFigureOut">
              <a:rPr lang="en-US" smtClean="0"/>
              <a:pPr/>
              <a:t>4/10/2020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B96D6F-96CF-4137-A548-A2FA7BE1444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09170"/>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2274928"/>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962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xStyles>
    <p:titleStyle>
      <a:lvl1pPr algn="ctr" defTabSz="457200" rtl="0" eaLnBrk="1" latinLnBrk="0" hangingPunct="1">
        <a:spcBef>
          <a:spcPct val="0"/>
        </a:spcBef>
        <a:buNone/>
        <a:defRPr sz="4400" kern="1200">
          <a:solidFill>
            <a:srgbClr val="7030A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7030A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7030A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7030A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7030A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7030A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342560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13.xml"/><Relationship Id="rId6" Type="http://schemas.openxmlformats.org/officeDocument/2006/relationships/image" Target="../media/image20.png"/><Relationship Id="rId5" Type="http://schemas.openxmlformats.org/officeDocument/2006/relationships/notesSlide" Target="../notesSlides/notesSlide13.xml"/><Relationship Id="rId4"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4.xml"/><Relationship Id="rId5" Type="http://schemas.openxmlformats.org/officeDocument/2006/relationships/image" Target="../media/image22.jpe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5.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6.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7.xml"/><Relationship Id="rId1" Type="http://schemas.openxmlformats.org/officeDocument/2006/relationships/themeOverride" Target="../theme/themeOverride1.xml"/><Relationship Id="rId6" Type="http://schemas.openxmlformats.org/officeDocument/2006/relationships/image" Target="../media/image25.jpg"/><Relationship Id="rId5" Type="http://schemas.openxmlformats.org/officeDocument/2006/relationships/image" Target="../media/image2.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hyperlink" Target="mailto:cindy.peterson@umontana.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20.xml"/><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 Id="rId5" Type="http://schemas.openxmlformats.org/officeDocument/2006/relationships/comments" Target="../comments/commen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5.xml"/><Relationship Id="rId1" Type="http://schemas.openxmlformats.org/officeDocument/2006/relationships/tags" Target="../tags/tag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hyperlink" Target="http://eunit.plt.org/unit-topic/energy-in-ecosystems/"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7.xml"/><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14600"/>
            <a:ext cx="7772400" cy="1851025"/>
          </a:xfrm>
        </p:spPr>
        <p:txBody>
          <a:bodyPr/>
          <a:lstStyle/>
          <a:p>
            <a:r>
              <a:rPr lang="en-US" dirty="0"/>
              <a:t>Project Learning Tree</a:t>
            </a:r>
          </a:p>
        </p:txBody>
      </p:sp>
      <p:sp>
        <p:nvSpPr>
          <p:cNvPr id="3" name="Subtitle 2"/>
          <p:cNvSpPr>
            <a:spLocks noGrp="1"/>
          </p:cNvSpPr>
          <p:nvPr>
            <p:ph type="subTitle" idx="1"/>
          </p:nvPr>
        </p:nvSpPr>
        <p:spPr>
          <a:xfrm>
            <a:off x="990600" y="4038600"/>
            <a:ext cx="7467600" cy="2362200"/>
          </a:xfrm>
        </p:spPr>
        <p:txBody>
          <a:bodyPr>
            <a:normAutofit fontScale="55000" lnSpcReduction="20000"/>
          </a:bodyPr>
          <a:lstStyle/>
          <a:p>
            <a:r>
              <a:rPr lang="en-US" sz="5900" dirty="0"/>
              <a:t>Energy in Ecosystems: </a:t>
            </a:r>
          </a:p>
          <a:p>
            <a:r>
              <a:rPr lang="en-US" sz="5900" dirty="0">
                <a:solidFill>
                  <a:srgbClr val="FF0000"/>
                </a:solidFill>
              </a:rPr>
              <a:t>Workshop Title</a:t>
            </a:r>
          </a:p>
          <a:p>
            <a:endParaRPr lang="en-US" dirty="0">
              <a:solidFill>
                <a:srgbClr val="FF0000"/>
              </a:solidFill>
            </a:endParaRPr>
          </a:p>
          <a:p>
            <a:endParaRPr lang="en-US" dirty="0">
              <a:solidFill>
                <a:srgbClr val="FF0000"/>
              </a:solidFill>
            </a:endParaRPr>
          </a:p>
          <a:p>
            <a:r>
              <a:rPr lang="en-US" sz="4400" b="1">
                <a:solidFill>
                  <a:srgbClr val="FF0000"/>
                </a:solidFill>
              </a:rPr>
              <a:t>Presenter 1 </a:t>
            </a:r>
            <a:r>
              <a:rPr lang="en-US" sz="4400" b="1" dirty="0">
                <a:solidFill>
                  <a:srgbClr val="FF0000"/>
                </a:solidFill>
              </a:rPr>
              <a:t>Name</a:t>
            </a:r>
            <a:r>
              <a:rPr lang="en-US" sz="4400" dirty="0">
                <a:solidFill>
                  <a:srgbClr val="FF0000"/>
                </a:solidFill>
              </a:rPr>
              <a:t>, Presenter 1 Title</a:t>
            </a:r>
          </a:p>
          <a:p>
            <a:r>
              <a:rPr lang="en-US" sz="4400" b="1" dirty="0">
                <a:solidFill>
                  <a:srgbClr val="FF0000"/>
                </a:solidFill>
              </a:rPr>
              <a:t>Presenter 2 Name</a:t>
            </a:r>
            <a:r>
              <a:rPr lang="en-US" sz="4400" dirty="0">
                <a:solidFill>
                  <a:srgbClr val="FF0000"/>
                </a:solidFill>
              </a:rPr>
              <a:t>, Presenter 2 Title</a:t>
            </a:r>
          </a:p>
          <a:p>
            <a:endParaRPr lang="en-US" sz="4000" dirty="0"/>
          </a:p>
        </p:txBody>
      </p:sp>
    </p:spTree>
    <p:custDataLst>
      <p:tags r:id="rId1"/>
    </p:custDataLst>
    <p:extLst>
      <p:ext uri="{BB962C8B-B14F-4D97-AF65-F5344CB8AC3E}">
        <p14:creationId xmlns:p14="http://schemas.microsoft.com/office/powerpoint/2010/main" val="281056674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backgroun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1" y="1298448"/>
            <a:ext cx="7010399"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71203089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backgroun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733" y="1298448"/>
            <a:ext cx="7030534"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85064151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doing the activit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89" y="1298448"/>
            <a:ext cx="7110423"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58545031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correlatio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437" y="1298448"/>
            <a:ext cx="7059127"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58563336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38AC54" title="doing the activity">
            <a:hlinkClick r:id="" action="ppaction://media"/>
          </p:cNvPr>
          <p:cNvPicPr>
            <a:picLocks noChangeAspect="1"/>
          </p:cNvPicPr>
          <p:nvPr>
            <a:videoFile r:link="rId2"/>
            <p:extLst>
              <p:ext uri="{DAA4B4D4-6D71-4841-9C94-3DE7FCFB9230}">
                <p14:media xmlns:p14="http://schemas.microsoft.com/office/powerpoint/2010/main" r:embed="rId3">
                  <p14:trim st="745" end="1614.6"/>
                </p14:media>
              </p:ext>
            </p:extLst>
          </p:nvPr>
        </p:nvPicPr>
        <p:blipFill>
          <a:blip r:embed="rId6"/>
          <a:stretch>
            <a:fillRect/>
          </a:stretch>
        </p:blipFill>
        <p:spPr>
          <a:xfrm>
            <a:off x="973002" y="1298448"/>
            <a:ext cx="7197996"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74051453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evalua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1265" y="1298448"/>
            <a:ext cx="6741470" cy="5303520"/>
          </a:xfrm>
          <a:prstGeom prst="rect">
            <a:avLst/>
          </a:prstGeom>
          <a:effectLst>
            <a:outerShdw blurRad="50800" dist="38100" dir="5400000" algn="t" rotWithShape="0">
              <a:prstClr val="black">
                <a:alpha val="40000"/>
              </a:prstClr>
            </a:outerShdw>
          </a:effectLst>
        </p:spPr>
      </p:pic>
      <p:pic>
        <p:nvPicPr>
          <p:cNvPr id="3" name="Picture 2" title="rubri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2200" y="3048000"/>
            <a:ext cx="2608735" cy="3376009"/>
          </a:xfrm>
          <a:prstGeom prst="rect">
            <a:avLst/>
          </a:prstGeom>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193155243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enrichmen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870" y="1298448"/>
            <a:ext cx="6728261"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42692245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tool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8358" y="1298448"/>
            <a:ext cx="6747285"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94209096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title="research tabl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0805" y="685799"/>
            <a:ext cx="4582391" cy="5930153"/>
          </a:xfrm>
          <a:prstGeom prst="rect">
            <a:avLst/>
          </a:prstGeom>
          <a:effectLst>
            <a:outerShdw blurRad="63500" sx="102000" sy="102000" algn="ctr" rotWithShape="0">
              <a:prstClr val="black">
                <a:alpha val="40000"/>
              </a:prstClr>
            </a:outerShdw>
          </a:effectLst>
        </p:spPr>
      </p:pic>
    </p:spTree>
    <p:custDataLst>
      <p:tags r:id="rId2"/>
    </p:custDataLst>
    <p:extLst>
      <p:ext uri="{BB962C8B-B14F-4D97-AF65-F5344CB8AC3E}">
        <p14:creationId xmlns:p14="http://schemas.microsoft.com/office/powerpoint/2010/main" val="1568088861"/>
      </p:ext>
    </p:extLst>
  </p:cSld>
  <p:clrMapOvr>
    <a:overrideClrMapping bg1="lt1" tx1="dk1" bg2="lt2" tx2="dk2" accent1="accent1" accent2="accent2" accent3="accent3" accent4="accent4" accent5="accent5" accent6="accent6" hlink="hlink" folHlink="folHlink"/>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stanards connec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051" y="1298448"/>
            <a:ext cx="7157898" cy="530352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2074271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SFI_00001_S_4cl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3124200"/>
            <a:ext cx="143351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3" descr="Extforestry id col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122613"/>
            <a:ext cx="1138238"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219200" y="3124200"/>
            <a:ext cx="6400800" cy="3352800"/>
          </a:xfrm>
        </p:spPr>
        <p:txBody>
          <a:bodyPr rtlCol="0">
            <a:normAutofit fontScale="92500" lnSpcReduction="10000"/>
          </a:bodyPr>
          <a:lstStyle/>
          <a:p>
            <a:pPr eaLnBrk="1" hangingPunct="1">
              <a:lnSpc>
                <a:spcPct val="90000"/>
              </a:lnSpc>
              <a:defRPr/>
            </a:pPr>
            <a:r>
              <a:rPr lang="en-US" altLang="en-US" dirty="0"/>
              <a:t>Cindy Peterson</a:t>
            </a:r>
          </a:p>
          <a:p>
            <a:pPr eaLnBrk="1" hangingPunct="1">
              <a:lnSpc>
                <a:spcPct val="90000"/>
              </a:lnSpc>
              <a:defRPr/>
            </a:pPr>
            <a:r>
              <a:rPr lang="en-US" altLang="en-US" dirty="0"/>
              <a:t>MSU Extension Forestry</a:t>
            </a:r>
          </a:p>
          <a:p>
            <a:pPr eaLnBrk="1" hangingPunct="1">
              <a:lnSpc>
                <a:spcPct val="90000"/>
              </a:lnSpc>
              <a:defRPr/>
            </a:pPr>
            <a:r>
              <a:rPr lang="en-US" altLang="en-US" dirty="0"/>
              <a:t>Associate Forestry Specialist</a:t>
            </a:r>
          </a:p>
          <a:p>
            <a:pPr eaLnBrk="1" hangingPunct="1">
              <a:lnSpc>
                <a:spcPct val="90000"/>
              </a:lnSpc>
              <a:defRPr/>
            </a:pPr>
            <a:r>
              <a:rPr lang="en-US" altLang="en-US" dirty="0"/>
              <a:t>32 Campus Drive MS0606</a:t>
            </a:r>
          </a:p>
          <a:p>
            <a:pPr eaLnBrk="1" hangingPunct="1">
              <a:lnSpc>
                <a:spcPct val="90000"/>
              </a:lnSpc>
              <a:defRPr/>
            </a:pPr>
            <a:r>
              <a:rPr lang="en-US" altLang="en-US" dirty="0"/>
              <a:t>Missoula MT 59812-0606</a:t>
            </a:r>
          </a:p>
          <a:p>
            <a:pPr eaLnBrk="1" hangingPunct="1">
              <a:lnSpc>
                <a:spcPct val="90000"/>
              </a:lnSpc>
              <a:defRPr/>
            </a:pPr>
            <a:r>
              <a:rPr lang="en-US" altLang="en-US" dirty="0"/>
              <a:t>(406) 243-4706</a:t>
            </a:r>
          </a:p>
          <a:p>
            <a:pPr eaLnBrk="1" hangingPunct="1">
              <a:lnSpc>
                <a:spcPct val="90000"/>
              </a:lnSpc>
              <a:defRPr/>
            </a:pPr>
            <a:r>
              <a:rPr lang="en-US" altLang="en-US" dirty="0" smtClean="0">
                <a:hlinkClick r:id="rId4"/>
              </a:rPr>
              <a:t>cindy.peterson@umontana.edu</a:t>
            </a:r>
            <a:endParaRPr lang="en-US" altLang="en-US" dirty="0"/>
          </a:p>
          <a:p>
            <a:pPr eaLnBrk="1" hangingPunct="1">
              <a:lnSpc>
                <a:spcPct val="90000"/>
              </a:lnSpc>
              <a:defRPr/>
            </a:pPr>
            <a:r>
              <a:rPr lang="en-US" altLang="en-US" dirty="0" smtClean="0"/>
              <a:t>www.forestry.msuextension.org</a:t>
            </a:r>
            <a:endParaRPr lang="en-US" altLang="en-US" dirty="0"/>
          </a:p>
          <a:p>
            <a:pPr eaLnBrk="1" fontAlgn="auto" hangingPunct="1">
              <a:spcAft>
                <a:spcPts val="0"/>
              </a:spcAft>
              <a:defRPr/>
            </a:pPr>
            <a:endParaRPr lang="en-US" dirty="0"/>
          </a:p>
        </p:txBody>
      </p:sp>
    </p:spTree>
    <p:extLst>
      <p:ext uri="{BB962C8B-B14F-4D97-AF65-F5344CB8AC3E}">
        <p14:creationId xmlns:p14="http://schemas.microsoft.com/office/powerpoint/2010/main" val="336632198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activ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6724" y="3084989"/>
            <a:ext cx="5140282" cy="3554191"/>
          </a:xfrm>
          <a:prstGeom prst="rect">
            <a:avLst/>
          </a:prstGeom>
        </p:spPr>
      </p:pic>
      <p:pic>
        <p:nvPicPr>
          <p:cNvPr id="4" name="Picture 3" title="books and other resour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687" y="1298447"/>
            <a:ext cx="7182627" cy="534073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7041618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conceptual framewo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698" y="1298448"/>
            <a:ext cx="7126605" cy="530352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7002090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technical supor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60" y="1298448"/>
            <a:ext cx="7172081" cy="530352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2645146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invasive species drawing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287444"/>
            <a:ext cx="4724400" cy="2955688"/>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ctrTitle"/>
          </p:nvPr>
        </p:nvSpPr>
        <p:spPr>
          <a:xfrm>
            <a:off x="5257800" y="3474433"/>
            <a:ext cx="3521925" cy="2581711"/>
          </a:xfrm>
        </p:spPr>
        <p:txBody>
          <a:bodyPr>
            <a:normAutofit/>
          </a:bodyPr>
          <a:lstStyle/>
          <a:p>
            <a:r>
              <a:rPr lang="en-US" dirty="0"/>
              <a:t>Invasive Species</a:t>
            </a:r>
          </a:p>
        </p:txBody>
      </p:sp>
    </p:spTree>
    <p:extLst>
      <p:ext uri="{BB962C8B-B14F-4D97-AF65-F5344CB8AC3E}">
        <p14:creationId xmlns:p14="http://schemas.microsoft.com/office/powerpoint/2010/main" val="251378081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comparison tab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0100" y="533400"/>
            <a:ext cx="4783800" cy="618959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6666630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Community p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7474" y="2133600"/>
            <a:ext cx="3489053" cy="4515244"/>
          </a:xfrm>
          <a:prstGeom prst="rect">
            <a:avLst/>
          </a:prstGeom>
          <a:effectLst>
            <a:outerShdw blurRad="63500" sx="102000" sy="102000" algn="ctr" rotWithShape="0">
              <a:prstClr val="black">
                <a:alpha val="40000"/>
              </a:prstClr>
            </a:outerShdw>
          </a:effectLst>
        </p:spPr>
      </p:pic>
      <p:sp>
        <p:nvSpPr>
          <p:cNvPr id="4" name="Title 3"/>
          <p:cNvSpPr>
            <a:spLocks noGrp="1"/>
          </p:cNvSpPr>
          <p:nvPr>
            <p:ph type="title"/>
          </p:nvPr>
        </p:nvSpPr>
        <p:spPr/>
        <p:txBody>
          <a:bodyPr/>
          <a:lstStyle/>
          <a:p>
            <a:r>
              <a:rPr lang="en-US" dirty="0"/>
              <a:t>Opportunities to Localize Learning</a:t>
            </a:r>
          </a:p>
        </p:txBody>
      </p:sp>
    </p:spTree>
    <p:extLst>
      <p:ext uri="{BB962C8B-B14F-4D97-AF65-F5344CB8AC3E}">
        <p14:creationId xmlns:p14="http://schemas.microsoft.com/office/powerpoint/2010/main" val="212804310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838200"/>
          </a:xfrm>
        </p:spPr>
        <p:txBody>
          <a:bodyPr/>
          <a:lstStyle/>
          <a:p>
            <a:r>
              <a:rPr lang="en-US" dirty="0"/>
              <a:t>Energy in Ecosystems Activities</a:t>
            </a:r>
          </a:p>
        </p:txBody>
      </p:sp>
      <p:sp>
        <p:nvSpPr>
          <p:cNvPr id="3" name="Content Placeholder 2"/>
          <p:cNvSpPr>
            <a:spLocks noGrp="1"/>
          </p:cNvSpPr>
          <p:nvPr>
            <p:ph idx="1"/>
          </p:nvPr>
        </p:nvSpPr>
        <p:spPr>
          <a:xfrm>
            <a:off x="914400" y="2133600"/>
            <a:ext cx="7543800" cy="4419600"/>
          </a:xfrm>
        </p:spPr>
        <p:txBody>
          <a:bodyPr>
            <a:normAutofit fontScale="47500" lnSpcReduction="20000"/>
          </a:bodyPr>
          <a:lstStyle/>
          <a:p>
            <a:pPr marL="0" indent="0">
              <a:buNone/>
            </a:pPr>
            <a:r>
              <a:rPr lang="en-US" sz="4200" b="1" dirty="0">
                <a:solidFill>
                  <a:srgbClr val="000000"/>
                </a:solidFill>
              </a:rPr>
              <a:t>1:	The Forest of S.T. Shrew</a:t>
            </a:r>
          </a:p>
          <a:p>
            <a:pPr marL="457200" lvl="1" indent="0">
              <a:spcAft>
                <a:spcPts val="1200"/>
              </a:spcAft>
              <a:buNone/>
            </a:pPr>
            <a:r>
              <a:rPr lang="en-US" sz="3600" dirty="0">
                <a:solidFill>
                  <a:srgbClr val="000000"/>
                </a:solidFill>
              </a:rPr>
              <a:t>Examine how forest organisms get their food energy.</a:t>
            </a:r>
            <a:r>
              <a:rPr lang="en-US" sz="3400" dirty="0">
                <a:solidFill>
                  <a:srgbClr val="000000"/>
                </a:solidFill>
              </a:rPr>
              <a:t> </a:t>
            </a:r>
          </a:p>
          <a:p>
            <a:pPr marL="0" indent="0">
              <a:buNone/>
            </a:pPr>
            <a:r>
              <a:rPr lang="en-US" sz="4200" b="1" dirty="0">
                <a:solidFill>
                  <a:schemeClr val="accent1"/>
                </a:solidFill>
              </a:rPr>
              <a:t>2:	A Home for Many</a:t>
            </a:r>
          </a:p>
          <a:p>
            <a:pPr marL="0" indent="0">
              <a:spcAft>
                <a:spcPts val="1200"/>
              </a:spcAft>
              <a:buNone/>
            </a:pPr>
            <a:r>
              <a:rPr lang="en-US" sz="4000" b="1" dirty="0">
                <a:solidFill>
                  <a:schemeClr val="accent1"/>
                </a:solidFill>
              </a:rPr>
              <a:t>    	</a:t>
            </a:r>
            <a:r>
              <a:rPr lang="en-US" sz="3600" dirty="0">
                <a:solidFill>
                  <a:schemeClr val="accent1"/>
                </a:solidFill>
              </a:rPr>
              <a:t>Observe organisms living in and around a tree.</a:t>
            </a:r>
          </a:p>
          <a:p>
            <a:pPr marL="0" indent="0">
              <a:buNone/>
            </a:pPr>
            <a:r>
              <a:rPr lang="en-US" sz="4200" b="1" dirty="0">
                <a:solidFill>
                  <a:srgbClr val="000000"/>
                </a:solidFill>
              </a:rPr>
              <a:t>3:	Web of Life</a:t>
            </a:r>
          </a:p>
          <a:p>
            <a:pPr marL="0" indent="0">
              <a:spcAft>
                <a:spcPts val="1200"/>
              </a:spcAft>
              <a:buNone/>
            </a:pPr>
            <a:r>
              <a:rPr lang="en-US" sz="4000" dirty="0">
                <a:solidFill>
                  <a:srgbClr val="000000"/>
                </a:solidFill>
              </a:rPr>
              <a:t>    	</a:t>
            </a:r>
            <a:r>
              <a:rPr lang="en-US" sz="3600" dirty="0">
                <a:solidFill>
                  <a:srgbClr val="000000"/>
                </a:solidFill>
              </a:rPr>
              <a:t>Create a model showing energy transfer between organisms. </a:t>
            </a:r>
            <a:endParaRPr lang="en-US" sz="3600" b="1" dirty="0">
              <a:solidFill>
                <a:srgbClr val="000000"/>
              </a:solidFill>
            </a:endParaRPr>
          </a:p>
          <a:p>
            <a:pPr marL="0" indent="0">
              <a:buNone/>
            </a:pPr>
            <a:r>
              <a:rPr lang="en-US" sz="4200" b="1" dirty="0">
                <a:solidFill>
                  <a:schemeClr val="accent1"/>
                </a:solidFill>
              </a:rPr>
              <a:t>4:	Power Plants</a:t>
            </a:r>
          </a:p>
          <a:p>
            <a:pPr marL="400050" lvl="1" indent="0">
              <a:spcAft>
                <a:spcPts val="1200"/>
              </a:spcAft>
              <a:buNone/>
            </a:pPr>
            <a:r>
              <a:rPr lang="en-US" sz="3600" dirty="0">
                <a:solidFill>
                  <a:schemeClr val="accent1"/>
                </a:solidFill>
              </a:rPr>
              <a:t>	Conduct an experiment to learn what plants need to grow. </a:t>
            </a:r>
          </a:p>
          <a:p>
            <a:pPr marL="0" lvl="1" indent="0">
              <a:buNone/>
            </a:pPr>
            <a:r>
              <a:rPr lang="en-US" sz="4200" b="1" dirty="0">
                <a:solidFill>
                  <a:srgbClr val="000000"/>
                </a:solidFill>
              </a:rPr>
              <a:t>5: 	Every Tree for Itself </a:t>
            </a:r>
          </a:p>
          <a:p>
            <a:pPr marL="0" indent="0">
              <a:spcAft>
                <a:spcPts val="1200"/>
              </a:spcAft>
              <a:buNone/>
            </a:pPr>
            <a:r>
              <a:rPr lang="en-US" sz="4000" b="1" dirty="0">
                <a:solidFill>
                  <a:srgbClr val="000000"/>
                </a:solidFill>
              </a:rPr>
              <a:t>    	</a:t>
            </a:r>
            <a:r>
              <a:rPr lang="en-US" sz="3600" dirty="0">
                <a:solidFill>
                  <a:srgbClr val="000000"/>
                </a:solidFill>
              </a:rPr>
              <a:t>Simulate what happens when trees do or don’t get their needs met.</a:t>
            </a:r>
          </a:p>
          <a:p>
            <a:pPr marL="0" indent="0">
              <a:buNone/>
            </a:pPr>
            <a:r>
              <a:rPr lang="en-US" sz="4200" b="1" dirty="0">
                <a:solidFill>
                  <a:schemeClr val="accent5">
                    <a:lumMod val="75000"/>
                  </a:schemeClr>
                </a:solidFill>
              </a:rPr>
              <a:t>6:	Invasive Species</a:t>
            </a:r>
          </a:p>
          <a:p>
            <a:pPr marL="0" indent="0">
              <a:buNone/>
            </a:pPr>
            <a:r>
              <a:rPr lang="en-US" sz="3600" dirty="0">
                <a:solidFill>
                  <a:schemeClr val="accent5">
                    <a:lumMod val="75000"/>
                  </a:schemeClr>
                </a:solidFill>
              </a:rPr>
              <a:t>	Explore how invasive species affect the flow of energy in ecosystems.</a:t>
            </a:r>
            <a:r>
              <a:rPr lang="en-US" sz="3600" dirty="0"/>
              <a:t> </a:t>
            </a:r>
          </a:p>
          <a:p>
            <a:endParaRPr lang="en-US" dirty="0"/>
          </a:p>
        </p:txBody>
      </p:sp>
    </p:spTree>
    <p:custDataLst>
      <p:tags r:id="rId1"/>
    </p:custDataLst>
    <p:extLst>
      <p:ext uri="{BB962C8B-B14F-4D97-AF65-F5344CB8AC3E}">
        <p14:creationId xmlns:p14="http://schemas.microsoft.com/office/powerpoint/2010/main" val="344227179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Supports for Teaching Activities</a:t>
            </a:r>
          </a:p>
        </p:txBody>
      </p:sp>
      <p:sp>
        <p:nvSpPr>
          <p:cNvPr id="3" name="Content Placeholder 2"/>
          <p:cNvSpPr>
            <a:spLocks noGrp="1"/>
          </p:cNvSpPr>
          <p:nvPr>
            <p:ph idx="1"/>
          </p:nvPr>
        </p:nvSpPr>
        <p:spPr>
          <a:xfrm>
            <a:off x="466859" y="2438400"/>
            <a:ext cx="8229600" cy="3429000"/>
          </a:xfrm>
        </p:spPr>
        <p:txBody>
          <a:bodyPr>
            <a:normAutofit/>
          </a:bodyPr>
          <a:lstStyle/>
          <a:p>
            <a:r>
              <a:rPr lang="en-US" dirty="0">
                <a:solidFill>
                  <a:srgbClr val="000000"/>
                </a:solidFill>
              </a:rPr>
              <a:t>Step-by-step instructions</a:t>
            </a:r>
          </a:p>
          <a:p>
            <a:r>
              <a:rPr lang="en-US" dirty="0">
                <a:solidFill>
                  <a:srgbClr val="000000"/>
                </a:solidFill>
              </a:rPr>
              <a:t>Extensive background sections</a:t>
            </a:r>
          </a:p>
          <a:p>
            <a:r>
              <a:rPr lang="en-US" dirty="0">
                <a:solidFill>
                  <a:srgbClr val="000000"/>
                </a:solidFill>
              </a:rPr>
              <a:t>Vocabulary exercises</a:t>
            </a:r>
          </a:p>
          <a:p>
            <a:r>
              <a:rPr lang="en-US" dirty="0">
                <a:solidFill>
                  <a:srgbClr val="000000"/>
                </a:solidFill>
              </a:rPr>
              <a:t>Suggested book, websites, and other resources</a:t>
            </a:r>
          </a:p>
          <a:p>
            <a:r>
              <a:rPr lang="en-US" dirty="0">
                <a:solidFill>
                  <a:srgbClr val="000000"/>
                </a:solidFill>
              </a:rPr>
              <a:t>Assessment rubrics </a:t>
            </a:r>
          </a:p>
          <a:p>
            <a:r>
              <a:rPr lang="en-US" dirty="0">
                <a:solidFill>
                  <a:srgbClr val="000000"/>
                </a:solidFill>
              </a:rPr>
              <a:t>Printable and fillable student pages</a:t>
            </a:r>
          </a:p>
          <a:p>
            <a:endParaRPr lang="en-US" dirty="0"/>
          </a:p>
        </p:txBody>
      </p:sp>
    </p:spTree>
    <p:extLst>
      <p:ext uri="{BB962C8B-B14F-4D97-AF65-F5344CB8AC3E}">
        <p14:creationId xmlns:p14="http://schemas.microsoft.com/office/powerpoint/2010/main" val="358769206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2133600"/>
            <a:ext cx="8991600" cy="4191000"/>
          </a:xfrm>
        </p:spPr>
        <p:txBody>
          <a:bodyPr>
            <a:normAutofit/>
          </a:bodyPr>
          <a:lstStyle/>
          <a:p>
            <a:r>
              <a:rPr lang="en-US" dirty="0"/>
              <a:t>In-Person Professional Development</a:t>
            </a:r>
          </a:p>
          <a:p>
            <a:pPr lvl="1"/>
            <a:r>
              <a:rPr lang="en-US" dirty="0">
                <a:solidFill>
                  <a:srgbClr val="008066"/>
                </a:solidFill>
              </a:rPr>
              <a:t>Contact your PLT State Coordinator</a:t>
            </a:r>
          </a:p>
          <a:p>
            <a:pPr lvl="1"/>
            <a:r>
              <a:rPr lang="en-US" u="sng" dirty="0">
                <a:solidFill>
                  <a:srgbClr val="008066"/>
                </a:solidFill>
              </a:rPr>
              <a:t>www.plt.org/your-state-project-learning-tree-program</a:t>
            </a:r>
          </a:p>
          <a:p>
            <a:pPr marL="457200" lvl="1" indent="0">
              <a:buNone/>
            </a:pPr>
            <a:endParaRPr lang="en-US" dirty="0"/>
          </a:p>
          <a:p>
            <a:r>
              <a:rPr lang="en-US" dirty="0">
                <a:solidFill>
                  <a:prstClr val="black"/>
                </a:solidFill>
              </a:rPr>
              <a:t>Online Professional Development</a:t>
            </a:r>
          </a:p>
          <a:p>
            <a:pPr lvl="1"/>
            <a:r>
              <a:rPr lang="en-US" dirty="0">
                <a:solidFill>
                  <a:srgbClr val="008066"/>
                </a:solidFill>
              </a:rPr>
              <a:t>Self-paced online workshop included with e-unit </a:t>
            </a:r>
          </a:p>
          <a:p>
            <a:pPr lvl="1"/>
            <a:r>
              <a:rPr lang="en-US" dirty="0">
                <a:solidFill>
                  <a:srgbClr val="008066"/>
                </a:solidFill>
              </a:rPr>
              <a:t>$40 per e-unit at </a:t>
            </a:r>
            <a:r>
              <a:rPr lang="en-US" u="sng" dirty="0">
                <a:solidFill>
                  <a:srgbClr val="008066"/>
                </a:solidFill>
              </a:rPr>
              <a:t>shop.plt.org  </a:t>
            </a:r>
          </a:p>
        </p:txBody>
      </p:sp>
      <p:sp>
        <p:nvSpPr>
          <p:cNvPr id="8" name="Title 1"/>
          <p:cNvSpPr txBox="1">
            <a:spLocks/>
          </p:cNvSpPr>
          <p:nvPr/>
        </p:nvSpPr>
        <p:spPr>
          <a:xfrm>
            <a:off x="457200" y="1143000"/>
            <a:ext cx="8229600" cy="838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b="1" kern="1200">
                <a:solidFill>
                  <a:srgbClr val="7030A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dirty="0">
                <a:latin typeface="Trebuchet MS"/>
              </a:rPr>
              <a:t>Obtaining PLT E-Units </a:t>
            </a:r>
            <a:endParaRPr kumimoji="0" lang="en-US" sz="3600" b="1" i="0" u="none" strike="noStrike" kern="1200" cap="none" spc="0" normalizeH="0" baseline="0" noProof="0" dirty="0">
              <a:ln>
                <a:noFill/>
              </a:ln>
              <a:solidFill>
                <a:srgbClr val="7030A0"/>
              </a:solidFill>
              <a:effectLst/>
              <a:uLnTx/>
              <a:uFillTx/>
              <a:latin typeface="Trebuchet MS"/>
              <a:ea typeface="+mj-ea"/>
              <a:cs typeface="+mj-cs"/>
            </a:endParaRPr>
          </a:p>
        </p:txBody>
      </p:sp>
    </p:spTree>
    <p:custDataLst>
      <p:tags r:id="rId1"/>
    </p:custDataLst>
    <p:extLst>
      <p:ext uri="{BB962C8B-B14F-4D97-AF65-F5344CB8AC3E}">
        <p14:creationId xmlns:p14="http://schemas.microsoft.com/office/powerpoint/2010/main" val="205206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available e-unit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2057400"/>
            <a:ext cx="7239000" cy="4420436"/>
          </a:xfrm>
          <a:prstGeom prst="rect">
            <a:avLst/>
          </a:prstGeom>
        </p:spPr>
      </p:pic>
      <p:sp>
        <p:nvSpPr>
          <p:cNvPr id="7" name="Title 1">
            <a:extLst>
              <a:ext uri="{FF2B5EF4-FFF2-40B4-BE49-F238E27FC236}">
                <a16:creationId xmlns:a16="http://schemas.microsoft.com/office/drawing/2014/main" id="{B82C9904-4991-48E8-A1ED-1C421DB51916}"/>
              </a:ext>
            </a:extLst>
          </p:cNvPr>
          <p:cNvSpPr txBox="1">
            <a:spLocks/>
          </p:cNvSpPr>
          <p:nvPr/>
        </p:nvSpPr>
        <p:spPr>
          <a:xfrm>
            <a:off x="304800" y="1219200"/>
            <a:ext cx="8229600" cy="838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b="1" kern="1200">
                <a:solidFill>
                  <a:srgbClr val="7030A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dirty="0">
                <a:latin typeface="Trebuchet MS"/>
              </a:rPr>
              <a:t>Available E-Units </a:t>
            </a:r>
            <a:endParaRPr kumimoji="0" lang="en-US" sz="3600" b="1" i="0" u="none" strike="noStrike" kern="1200" cap="none" spc="0" normalizeH="0" baseline="0" noProof="0" dirty="0">
              <a:ln>
                <a:noFill/>
              </a:ln>
              <a:solidFill>
                <a:srgbClr val="7030A0"/>
              </a:solidFill>
              <a:effectLst/>
              <a:uLnTx/>
              <a:uFillTx/>
              <a:latin typeface="Trebuchet MS"/>
              <a:ea typeface="+mj-ea"/>
              <a:cs typeface="+mj-cs"/>
            </a:endParaRPr>
          </a:p>
        </p:txBody>
      </p:sp>
    </p:spTree>
    <p:custDataLst>
      <p:tags r:id="rId1"/>
    </p:custDataLst>
    <p:extLst>
      <p:ext uri="{BB962C8B-B14F-4D97-AF65-F5344CB8AC3E}">
        <p14:creationId xmlns:p14="http://schemas.microsoft.com/office/powerpoint/2010/main" val="351473852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student and forest measurement">
            <a:extLst>
              <a:ext uri="{FF2B5EF4-FFF2-40B4-BE49-F238E27FC236}">
                <a16:creationId xmlns:a16="http://schemas.microsoft.com/office/drawing/2014/main" id="{D5461186-C8DD-4C3A-AA19-407FA8A684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3235" y="2057400"/>
            <a:ext cx="2878161" cy="4317241"/>
          </a:xfrm>
          <a:prstGeom prst="rect">
            <a:avLst/>
          </a:prstGeom>
          <a:ln>
            <a:solidFill>
              <a:schemeClr val="tx1"/>
            </a:solidFill>
          </a:ln>
        </p:spPr>
      </p:pic>
      <p:sp>
        <p:nvSpPr>
          <p:cNvPr id="3" name="Content Placeholder 2"/>
          <p:cNvSpPr>
            <a:spLocks noGrp="1"/>
          </p:cNvSpPr>
          <p:nvPr>
            <p:ph idx="1"/>
          </p:nvPr>
        </p:nvSpPr>
        <p:spPr>
          <a:xfrm>
            <a:off x="609600" y="2054087"/>
            <a:ext cx="4800600" cy="4525963"/>
          </a:xfrm>
        </p:spPr>
        <p:txBody>
          <a:bodyPr>
            <a:normAutofit/>
          </a:bodyPr>
          <a:lstStyle/>
          <a:p>
            <a:pPr algn="ctr">
              <a:buNone/>
            </a:pPr>
            <a:r>
              <a:rPr lang="en-US" sz="2800" b="1" dirty="0"/>
              <a:t>A Comprehensive</a:t>
            </a:r>
          </a:p>
          <a:p>
            <a:pPr algn="ctr">
              <a:buNone/>
            </a:pPr>
            <a:r>
              <a:rPr lang="en-US" sz="2800" b="1" dirty="0"/>
              <a:t>Environmental Education</a:t>
            </a:r>
          </a:p>
          <a:p>
            <a:pPr algn="ctr">
              <a:buNone/>
            </a:pPr>
            <a:r>
              <a:rPr lang="en-US" sz="2800" b="1" dirty="0"/>
              <a:t>Program </a:t>
            </a:r>
            <a:br>
              <a:rPr lang="en-US" sz="2800" b="1" dirty="0"/>
            </a:br>
            <a:endParaRPr lang="en-US" sz="2800" b="1" dirty="0"/>
          </a:p>
          <a:p>
            <a:pPr lvl="1">
              <a:buFont typeface="Wingdings" panose="05000000000000000000" pitchFamily="2" charset="2"/>
              <a:buChar char="§"/>
            </a:pPr>
            <a:r>
              <a:rPr lang="en-US" sz="2400" dirty="0">
                <a:solidFill>
                  <a:prstClr val="black"/>
                </a:solidFill>
              </a:rPr>
              <a:t>High quality, preK-12 curriculum materials</a:t>
            </a:r>
          </a:p>
          <a:p>
            <a:pPr lvl="1">
              <a:buFont typeface="Wingdings" panose="05000000000000000000" pitchFamily="2" charset="2"/>
              <a:buChar char="§"/>
            </a:pPr>
            <a:r>
              <a:rPr lang="en-US" sz="2400" dirty="0"/>
              <a:t>Professional development for educators</a:t>
            </a:r>
          </a:p>
          <a:p>
            <a:pPr lvl="1">
              <a:buFont typeface="Wingdings" panose="05000000000000000000" pitchFamily="2" charset="2"/>
              <a:buChar char="§"/>
            </a:pPr>
            <a:r>
              <a:rPr lang="en-US" sz="2400" dirty="0"/>
              <a:t>International network of partners</a:t>
            </a:r>
          </a:p>
          <a:p>
            <a:pPr marL="457200" lvl="1" indent="0">
              <a:buNone/>
            </a:pPr>
            <a:endParaRPr lang="en-US" sz="2400" dirty="0"/>
          </a:p>
        </p:txBody>
      </p:sp>
      <p:sp>
        <p:nvSpPr>
          <p:cNvPr id="5" name="Title 1"/>
          <p:cNvSpPr txBox="1">
            <a:spLocks/>
          </p:cNvSpPr>
          <p:nvPr/>
        </p:nvSpPr>
        <p:spPr>
          <a:xfrm>
            <a:off x="457200" y="1066800"/>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7030A0"/>
                </a:solidFill>
                <a:effectLst/>
                <a:uLnTx/>
                <a:uFillTx/>
                <a:latin typeface="+mj-lt"/>
                <a:ea typeface="+mj-ea"/>
                <a:cs typeface="+mj-cs"/>
              </a:rPr>
              <a:t>Project Learning Tree</a:t>
            </a: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66800" y="5791200"/>
            <a:ext cx="7467600" cy="769441"/>
          </a:xfrm>
          <a:prstGeom prst="rect">
            <a:avLst/>
          </a:prstGeom>
          <a:noFill/>
        </p:spPr>
        <p:txBody>
          <a:bodyPr wrap="square" rtlCol="0">
            <a:spAutoFit/>
          </a:bodyPr>
          <a:lstStyle/>
          <a:p>
            <a:pPr algn="ctr"/>
            <a:r>
              <a:rPr lang="en-US" sz="4400" b="1" dirty="0">
                <a:solidFill>
                  <a:srgbClr val="7030A0"/>
                </a:solidFill>
              </a:rPr>
              <a:t>Thank you!</a:t>
            </a:r>
          </a:p>
        </p:txBody>
      </p:sp>
      <p:sp>
        <p:nvSpPr>
          <p:cNvPr id="3" name="Content Placeholder 2"/>
          <p:cNvSpPr>
            <a:spLocks noGrp="1"/>
          </p:cNvSpPr>
          <p:nvPr>
            <p:ph idx="1"/>
          </p:nvPr>
        </p:nvSpPr>
        <p:spPr>
          <a:xfrm>
            <a:off x="1066800" y="2057400"/>
            <a:ext cx="6553200" cy="3429000"/>
          </a:xfrm>
        </p:spPr>
        <p:txBody>
          <a:bodyPr>
            <a:normAutofit fontScale="92500" lnSpcReduction="10000"/>
          </a:bodyPr>
          <a:lstStyle/>
          <a:p>
            <a:pPr marL="0" indent="0">
              <a:buNone/>
            </a:pPr>
            <a:r>
              <a:rPr lang="en-US" b="1" dirty="0">
                <a:solidFill>
                  <a:srgbClr val="FF0000"/>
                </a:solidFill>
              </a:rPr>
              <a:t>Presenter 1 Name</a:t>
            </a:r>
          </a:p>
          <a:p>
            <a:pPr marL="0" indent="0">
              <a:buNone/>
            </a:pPr>
            <a:r>
              <a:rPr lang="en-US" dirty="0">
                <a:solidFill>
                  <a:srgbClr val="FF0000"/>
                </a:solidFill>
              </a:rPr>
              <a:t>Presenter 1 Title, State</a:t>
            </a:r>
          </a:p>
          <a:p>
            <a:pPr marL="0" indent="0">
              <a:buNone/>
            </a:pPr>
            <a:r>
              <a:rPr lang="en-US" dirty="0">
                <a:solidFill>
                  <a:srgbClr val="FF0000"/>
                </a:solidFill>
              </a:rPr>
              <a:t>Presenter1email@xxxx.org</a:t>
            </a:r>
            <a:br>
              <a:rPr lang="en-US" dirty="0">
                <a:solidFill>
                  <a:srgbClr val="FF0000"/>
                </a:solidFill>
              </a:rPr>
            </a:br>
            <a:endParaRPr lang="en-US" dirty="0">
              <a:solidFill>
                <a:srgbClr val="FF0000"/>
              </a:solidFill>
            </a:endParaRPr>
          </a:p>
          <a:p>
            <a:pPr marL="0" indent="0">
              <a:buNone/>
            </a:pPr>
            <a:r>
              <a:rPr lang="en-US" b="1" dirty="0">
                <a:solidFill>
                  <a:srgbClr val="FF0000"/>
                </a:solidFill>
              </a:rPr>
              <a:t>Presenter 2 Name</a:t>
            </a:r>
          </a:p>
          <a:p>
            <a:pPr marL="0" indent="0">
              <a:buNone/>
            </a:pPr>
            <a:r>
              <a:rPr lang="en-US" dirty="0">
                <a:solidFill>
                  <a:srgbClr val="FF0000"/>
                </a:solidFill>
              </a:rPr>
              <a:t>Presenter 2 Title, State</a:t>
            </a:r>
          </a:p>
          <a:p>
            <a:pPr marL="0" indent="0">
              <a:buNone/>
            </a:pPr>
            <a:r>
              <a:rPr lang="en-US" dirty="0">
                <a:solidFill>
                  <a:srgbClr val="FF0000"/>
                </a:solidFill>
              </a:rPr>
              <a:t>Presenter2email@xxxx.org</a:t>
            </a:r>
          </a:p>
          <a:p>
            <a:pPr marL="0" indent="0">
              <a:buNone/>
            </a:pPr>
            <a:endParaRPr lang="en-US" dirty="0"/>
          </a:p>
        </p:txBody>
      </p:sp>
      <p:sp>
        <p:nvSpPr>
          <p:cNvPr id="4" name="Title 1"/>
          <p:cNvSpPr txBox="1">
            <a:spLocks/>
          </p:cNvSpPr>
          <p:nvPr/>
        </p:nvSpPr>
        <p:spPr>
          <a:xfrm>
            <a:off x="457200" y="990600"/>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7030A0"/>
                </a:solidFill>
              </a:rPr>
              <a:t>Questions, Comments?</a:t>
            </a:r>
          </a:p>
        </p:txBody>
      </p:sp>
    </p:spTree>
    <p:custDataLst>
      <p:tags r:id="rId1"/>
    </p:custDataLst>
    <p:extLst>
      <p:ext uri="{BB962C8B-B14F-4D97-AF65-F5344CB8AC3E}">
        <p14:creationId xmlns:p14="http://schemas.microsoft.com/office/powerpoint/2010/main" val="727757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6" title="DNRC logo"/>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7375" y="4083050"/>
            <a:ext cx="109378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0" title="USFS log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22913" y="4076700"/>
            <a:ext cx="9906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3" descr="Extforestry id col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983038"/>
            <a:ext cx="1138238"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Content Placeholder 2"/>
          <p:cNvSpPr>
            <a:spLocks noGrp="1"/>
          </p:cNvSpPr>
          <p:nvPr>
            <p:ph idx="1"/>
          </p:nvPr>
        </p:nvSpPr>
        <p:spPr>
          <a:xfrm>
            <a:off x="409575" y="2286000"/>
            <a:ext cx="8382000" cy="4114800"/>
          </a:xfrm>
        </p:spPr>
        <p:txBody>
          <a:bodyPr/>
          <a:lstStyle/>
          <a:p>
            <a:pPr marL="0" indent="0">
              <a:buFont typeface="Arial" panose="020B0604020202020204" pitchFamily="34" charset="0"/>
              <a:buNone/>
            </a:pPr>
            <a:r>
              <a:rPr lang="en-US" altLang="en-US" sz="2400" dirty="0" smtClean="0"/>
              <a:t>These workshops are funded in part from a federal award of the U.S. Forest Service, Department of Agriculture, subawarded by the Montana Department of Natural Resources and Conservation, Forestry Division to Montana State University Extension.</a:t>
            </a:r>
          </a:p>
          <a:p>
            <a:pPr marL="0" indent="0">
              <a:buFont typeface="Arial" panose="020B0604020202020204" pitchFamily="34" charset="0"/>
              <a:buNone/>
            </a:pPr>
            <a:endParaRPr lang="en-US" altLang="en-US" sz="2400" dirty="0" smtClean="0"/>
          </a:p>
          <a:p>
            <a:pPr marL="0" indent="0">
              <a:buFont typeface="Arial" panose="020B0604020202020204" pitchFamily="34" charset="0"/>
              <a:buNone/>
            </a:pPr>
            <a:endParaRPr lang="en-US" altLang="en-US" sz="2400" dirty="0" smtClean="0"/>
          </a:p>
          <a:p>
            <a:pPr marL="0" indent="0">
              <a:buFont typeface="Arial" panose="020B0604020202020204" pitchFamily="34" charset="0"/>
              <a:buNone/>
            </a:pPr>
            <a:endParaRPr lang="en-US" altLang="en-US" sz="2400" dirty="0" smtClean="0"/>
          </a:p>
          <a:p>
            <a:pPr marL="0" indent="0">
              <a:buFont typeface="Arial" panose="020B0604020202020204" pitchFamily="34" charset="0"/>
              <a:buNone/>
            </a:pPr>
            <a:endParaRPr lang="en-US" altLang="en-US" sz="2400" dirty="0" smtClean="0"/>
          </a:p>
          <a:p>
            <a:pPr marL="0" indent="0">
              <a:buFont typeface="Arial" panose="020B0604020202020204" pitchFamily="34" charset="0"/>
              <a:buNone/>
            </a:pPr>
            <a:r>
              <a:rPr lang="en-US" altLang="en-US" sz="2000" i="1" dirty="0" smtClean="0"/>
              <a:t>The Montana State University Extension Service is an ADA/EO/AA/ Veteran’s Preference Employer and Provider of Educational Outreach.</a:t>
            </a:r>
            <a:endParaRPr lang="en-US" altLang="en-US" sz="2000" dirty="0" smtClean="0"/>
          </a:p>
        </p:txBody>
      </p:sp>
      <p:sp>
        <p:nvSpPr>
          <p:cNvPr id="22530" name="Title 1"/>
          <p:cNvSpPr>
            <a:spLocks noGrp="1"/>
          </p:cNvSpPr>
          <p:nvPr>
            <p:ph type="title"/>
          </p:nvPr>
        </p:nvSpPr>
        <p:spPr>
          <a:xfrm>
            <a:off x="381000" y="990600"/>
            <a:ext cx="8229600" cy="1143000"/>
          </a:xfrm>
        </p:spPr>
        <p:txBody>
          <a:bodyPr/>
          <a:lstStyle/>
          <a:p>
            <a:pPr algn="l" eaLnBrk="1" hangingPunct="1"/>
            <a:r>
              <a:rPr lang="en-US" altLang="en-US" sz="4800" b="1" dirty="0" smtClean="0">
                <a:solidFill>
                  <a:srgbClr val="7030A0"/>
                </a:solidFill>
              </a:rPr>
              <a:t>Project Learning Tree Montana</a:t>
            </a:r>
            <a:endParaRPr lang="en-US" altLang="en-US" sz="4800" dirty="0" smtClean="0">
              <a:solidFill>
                <a:srgbClr val="7030A0"/>
              </a:solidFill>
            </a:endParaRPr>
          </a:p>
        </p:txBody>
      </p:sp>
    </p:spTree>
    <p:extLst>
      <p:ext uri="{BB962C8B-B14F-4D97-AF65-F5344CB8AC3E}">
        <p14:creationId xmlns:p14="http://schemas.microsoft.com/office/powerpoint/2010/main" val="3702256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forests of the world class activity">
            <a:extLst>
              <a:ext uri="{FF2B5EF4-FFF2-40B4-BE49-F238E27FC236}">
                <a16:creationId xmlns:a16="http://schemas.microsoft.com/office/drawing/2014/main" id="{33EBCCCD-22A0-4F1C-81B4-292BB1E634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111"/>
          <a:stretch/>
        </p:blipFill>
        <p:spPr>
          <a:xfrm>
            <a:off x="5049079" y="1447800"/>
            <a:ext cx="3657600" cy="4876800"/>
          </a:xfrm>
          <a:prstGeom prst="rect">
            <a:avLst/>
          </a:prstGeom>
          <a:ln>
            <a:solidFill>
              <a:schemeClr val="tx1"/>
            </a:solidFill>
          </a:ln>
        </p:spPr>
      </p:pic>
      <p:sp>
        <p:nvSpPr>
          <p:cNvPr id="3" name="Content Placeholder 2"/>
          <p:cNvSpPr>
            <a:spLocks noGrp="1"/>
          </p:cNvSpPr>
          <p:nvPr>
            <p:ph idx="1"/>
          </p:nvPr>
        </p:nvSpPr>
        <p:spPr>
          <a:xfrm>
            <a:off x="140805" y="3536130"/>
            <a:ext cx="5105400" cy="2819400"/>
          </a:xfrm>
        </p:spPr>
        <p:txBody>
          <a:bodyPr>
            <a:normAutofit/>
          </a:bodyPr>
          <a:lstStyle/>
          <a:p>
            <a:pPr lvl="1">
              <a:buFont typeface="Wingdings" panose="05000000000000000000" pitchFamily="2" charset="2"/>
              <a:buChar char="§"/>
            </a:pPr>
            <a:r>
              <a:rPr lang="en-US" sz="2400" dirty="0"/>
              <a:t>Understand ecological systems</a:t>
            </a:r>
          </a:p>
          <a:p>
            <a:pPr lvl="1">
              <a:buFont typeface="Wingdings" panose="05000000000000000000" pitchFamily="2" charset="2"/>
              <a:buChar char="§"/>
            </a:pPr>
            <a:r>
              <a:rPr lang="en-US" sz="2400" dirty="0"/>
              <a:t>Think critically and creatively </a:t>
            </a:r>
          </a:p>
          <a:p>
            <a:pPr lvl="1">
              <a:buFont typeface="Wingdings" panose="05000000000000000000" pitchFamily="2" charset="2"/>
              <a:buChar char="§"/>
            </a:pPr>
            <a:r>
              <a:rPr lang="en-US" sz="2400" dirty="0"/>
              <a:t>Make informed decisions on environmental issues</a:t>
            </a:r>
          </a:p>
          <a:p>
            <a:pPr lvl="1">
              <a:buFont typeface="Wingdings" panose="05000000000000000000" pitchFamily="2" charset="2"/>
              <a:buChar char="§"/>
            </a:pPr>
            <a:r>
              <a:rPr lang="en-US" sz="2400" dirty="0"/>
              <a:t>Take responsible action</a:t>
            </a:r>
          </a:p>
        </p:txBody>
      </p:sp>
      <p:sp>
        <p:nvSpPr>
          <p:cNvPr id="2" name="Title 1"/>
          <p:cNvSpPr>
            <a:spLocks noGrp="1"/>
          </p:cNvSpPr>
          <p:nvPr>
            <p:ph type="title"/>
          </p:nvPr>
        </p:nvSpPr>
        <p:spPr>
          <a:xfrm>
            <a:off x="134179" y="1363862"/>
            <a:ext cx="4724400" cy="2159016"/>
          </a:xfrm>
        </p:spPr>
        <p:txBody>
          <a:bodyPr>
            <a:normAutofit fontScale="90000"/>
          </a:bodyPr>
          <a:lstStyle/>
          <a:p>
            <a:r>
              <a:rPr lang="en-US" sz="3600" b="1" dirty="0">
                <a:solidFill>
                  <a:srgbClr val="7030A0"/>
                </a:solidFill>
              </a:rPr>
              <a:t>PLT uses forests as “windows on the world” </a:t>
            </a:r>
            <a:br>
              <a:rPr lang="en-US" sz="3600" b="1" dirty="0">
                <a:solidFill>
                  <a:srgbClr val="7030A0"/>
                </a:solidFill>
              </a:rPr>
            </a:br>
            <a:r>
              <a:rPr lang="en-US" sz="3600" b="1" dirty="0">
                <a:solidFill>
                  <a:srgbClr val="7030A0"/>
                </a:solidFill>
              </a:rPr>
              <a:t>to help students:</a:t>
            </a:r>
            <a:endParaRPr lang="en-US" sz="4800" b="1" dirty="0">
              <a:solidFill>
                <a:srgbClr val="7030A0"/>
              </a:solidFill>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web of life graphic"/>
          <p:cNvPicPr>
            <a:picLocks noChangeAspect="1"/>
          </p:cNvPicPr>
          <p:nvPr/>
        </p:nvPicPr>
        <p:blipFill>
          <a:blip r:embed="rId4"/>
          <a:stretch>
            <a:fillRect/>
          </a:stretch>
        </p:blipFill>
        <p:spPr>
          <a:xfrm>
            <a:off x="1953424" y="2390922"/>
            <a:ext cx="5237152" cy="3963665"/>
          </a:xfrm>
          <a:prstGeom prst="rect">
            <a:avLst/>
          </a:prstGeom>
          <a:solidFill>
            <a:srgbClr val="FFFFFF">
              <a:shade val="85000"/>
            </a:srgbClr>
          </a:solidFill>
          <a:ln w="88900" cap="sq">
            <a:solidFill>
              <a:srgbClr val="FFFFFF"/>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457200" y="1143000"/>
            <a:ext cx="8229600" cy="1295400"/>
          </a:xfrm>
        </p:spPr>
        <p:txBody>
          <a:bodyPr>
            <a:normAutofit/>
          </a:bodyPr>
          <a:lstStyle/>
          <a:p>
            <a:r>
              <a:rPr lang="en-US" dirty="0"/>
              <a:t>Web of Life</a:t>
            </a:r>
          </a:p>
        </p:txBody>
      </p:sp>
    </p:spTree>
    <p:custDataLst>
      <p:tags r:id="rId1"/>
    </p:custDataLst>
    <p:extLst>
      <p:ext uri="{BB962C8B-B14F-4D97-AF65-F5344CB8AC3E}">
        <p14:creationId xmlns:p14="http://schemas.microsoft.com/office/powerpoint/2010/main" val="134527449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title="carbon and climate e-uni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96720">
            <a:off x="7353627" y="3399897"/>
            <a:ext cx="1633657" cy="1633657"/>
          </a:xfrm>
          <a:prstGeom prst="rect">
            <a:avLst/>
          </a:prstGeom>
        </p:spPr>
      </p:pic>
      <p:pic>
        <p:nvPicPr>
          <p:cNvPr id="4" name="Picture 3" title="energy in ecosystems e-uni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8257" y="3200400"/>
            <a:ext cx="1578409" cy="1578409"/>
          </a:xfrm>
          <a:prstGeom prst="rect">
            <a:avLst/>
          </a:prstGeom>
        </p:spPr>
      </p:pic>
      <p:pic>
        <p:nvPicPr>
          <p:cNvPr id="2" name="Picture 1" title="E-unit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44797">
            <a:off x="4645738" y="3414818"/>
            <a:ext cx="1677764" cy="1585654"/>
          </a:xfrm>
          <a:prstGeom prst="rect">
            <a:avLst/>
          </a:prstGeom>
        </p:spPr>
      </p:pic>
      <p:sp>
        <p:nvSpPr>
          <p:cNvPr id="3" name="Content Placeholder 2"/>
          <p:cNvSpPr>
            <a:spLocks noGrp="1"/>
          </p:cNvSpPr>
          <p:nvPr>
            <p:ph idx="1"/>
          </p:nvPr>
        </p:nvSpPr>
        <p:spPr>
          <a:xfrm>
            <a:off x="457200" y="2133600"/>
            <a:ext cx="4572000" cy="4525963"/>
          </a:xfrm>
        </p:spPr>
        <p:txBody>
          <a:bodyPr>
            <a:normAutofit/>
          </a:bodyPr>
          <a:lstStyle/>
          <a:p>
            <a:pPr marL="514350" indent="-457200"/>
            <a:r>
              <a:rPr lang="en-US" sz="2800" dirty="0"/>
              <a:t>Designed by teachers</a:t>
            </a:r>
          </a:p>
          <a:p>
            <a:pPr marL="514350" indent="-457200"/>
            <a:r>
              <a:rPr lang="en-US" sz="2800" dirty="0"/>
              <a:t>Housed entirely online for access anywhere</a:t>
            </a:r>
          </a:p>
          <a:p>
            <a:pPr marL="514350" indent="-457200"/>
            <a:r>
              <a:rPr lang="en-US" sz="2800" dirty="0"/>
              <a:t>Constructed around targeted performance expectations in NGSS </a:t>
            </a:r>
          </a:p>
          <a:p>
            <a:pPr marL="514350" indent="-457200"/>
            <a:r>
              <a:rPr lang="en-US" sz="2800" dirty="0"/>
              <a:t>Aligned with Common Core and C3 Framework</a:t>
            </a:r>
          </a:p>
        </p:txBody>
      </p:sp>
      <p:sp>
        <p:nvSpPr>
          <p:cNvPr id="5" name="Title 1"/>
          <p:cNvSpPr txBox="1">
            <a:spLocks/>
          </p:cNvSpPr>
          <p:nvPr/>
        </p:nvSpPr>
        <p:spPr>
          <a:xfrm>
            <a:off x="457200" y="1066800"/>
            <a:ext cx="8229600" cy="1143000"/>
          </a:xfrm>
          <a:prstGeom prst="rect">
            <a:avLst/>
          </a:prstGeom>
        </p:spPr>
        <p:txBody>
          <a:bodyPr vert="horz" lIns="91440" tIns="45720" rIns="91440" bIns="45720" rtlCol="0" anchor="ctr">
            <a:normAutofit/>
          </a:bodyPr>
          <a:lstStyle/>
          <a:p>
            <a:pPr>
              <a:spcBef>
                <a:spcPct val="0"/>
              </a:spcBef>
              <a:defRPr/>
            </a:pPr>
            <a:r>
              <a:rPr lang="en-US" sz="4000" b="1" dirty="0">
                <a:solidFill>
                  <a:srgbClr val="7030A0"/>
                </a:solidFill>
              </a:rPr>
              <a:t>PLT’s E-Units</a:t>
            </a:r>
          </a:p>
        </p:txBody>
      </p:sp>
    </p:spTree>
    <p:custDataLst>
      <p:tags r:id="rId1"/>
    </p:custDataLst>
    <p:extLst>
      <p:ext uri="{BB962C8B-B14F-4D97-AF65-F5344CB8AC3E}">
        <p14:creationId xmlns:p14="http://schemas.microsoft.com/office/powerpoint/2010/main" val="2492509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E2FAD73-AFFF-49C0-95E2-20C9A37EB8EB}"/>
              </a:ext>
            </a:extLst>
          </p:cNvPr>
          <p:cNvSpPr txBox="1">
            <a:spLocks/>
          </p:cNvSpPr>
          <p:nvPr/>
        </p:nvSpPr>
        <p:spPr>
          <a:xfrm>
            <a:off x="584915" y="4854958"/>
            <a:ext cx="8153400" cy="5599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rgbClr val="7030A0"/>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7030A0"/>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7030A0"/>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7030A0"/>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rgbClr val="7030A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dirty="0" smtClean="0">
                <a:hlinkClick r:id="rId3"/>
              </a:rPr>
              <a:t>Energy in Ecosystems E-Unit</a:t>
            </a:r>
            <a:endParaRPr lang="en-US" dirty="0"/>
          </a:p>
        </p:txBody>
      </p:sp>
      <p:pic>
        <p:nvPicPr>
          <p:cNvPr id="4" name="Content Placeholder 3" title="Energy in ecosystems e-unit"/>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08715" y="2784228"/>
            <a:ext cx="8229600" cy="1648702"/>
          </a:xfrm>
        </p:spPr>
      </p:pic>
      <p:sp>
        <p:nvSpPr>
          <p:cNvPr id="2" name="Title 1">
            <a:extLst>
              <a:ext uri="{FF2B5EF4-FFF2-40B4-BE49-F238E27FC236}">
                <a16:creationId xmlns:a16="http://schemas.microsoft.com/office/drawing/2014/main" id="{ABB62953-56D6-4A51-86EC-FF4F2C53121C}"/>
              </a:ext>
            </a:extLst>
          </p:cNvPr>
          <p:cNvSpPr>
            <a:spLocks noGrp="1"/>
          </p:cNvSpPr>
          <p:nvPr>
            <p:ph type="title"/>
          </p:nvPr>
        </p:nvSpPr>
        <p:spPr>
          <a:xfrm>
            <a:off x="495300" y="1195262"/>
            <a:ext cx="8229600" cy="1588966"/>
          </a:xfrm>
        </p:spPr>
        <p:txBody>
          <a:bodyPr>
            <a:normAutofit/>
          </a:bodyPr>
          <a:lstStyle/>
          <a:p>
            <a:r>
              <a:rPr lang="en-US" sz="4000" dirty="0"/>
              <a:t>Explore the Energy in Ecosystems </a:t>
            </a:r>
            <a:br>
              <a:rPr lang="en-US" sz="4000" dirty="0"/>
            </a:br>
            <a:r>
              <a:rPr lang="en-US" sz="4000" dirty="0"/>
              <a:t>E-Unit</a:t>
            </a:r>
          </a:p>
        </p:txBody>
      </p:sp>
    </p:spTree>
    <p:extLst>
      <p:ext uri="{BB962C8B-B14F-4D97-AF65-F5344CB8AC3E}">
        <p14:creationId xmlns:p14="http://schemas.microsoft.com/office/powerpoint/2010/main" val="370365817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energy in ecosystems p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284486"/>
            <a:ext cx="5060705" cy="4322848"/>
          </a:xfrm>
          <a:prstGeom prst="rect">
            <a:avLst/>
          </a:prstGeom>
        </p:spPr>
      </p:pic>
      <p:pic>
        <p:nvPicPr>
          <p:cNvPr id="2" name="Picture 1" title="energy in ecosystems p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296" y="1298448"/>
            <a:ext cx="7073409"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93658675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overview"/>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624" y="1298448"/>
            <a:ext cx="7122752"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101641359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FF_PLT_PPT_2012(2)">
  <a:themeElements>
    <a:clrScheme name="Custom 1">
      <a:dk1>
        <a:srgbClr val="FFFFFF"/>
      </a:dk1>
      <a:lt1>
        <a:sysClr val="window" lastClr="FFFFFF"/>
      </a:lt1>
      <a:dk2>
        <a:srgbClr val="FFFFFF"/>
      </a:dk2>
      <a:lt2>
        <a:srgbClr val="FFFFFF"/>
      </a:lt2>
      <a:accent1>
        <a:srgbClr val="008066"/>
      </a:accent1>
      <a:accent2>
        <a:srgbClr val="7F3F98"/>
      </a:accent2>
      <a:accent3>
        <a:srgbClr val="008066"/>
      </a:accent3>
      <a:accent4>
        <a:srgbClr val="7F3F98"/>
      </a:accent4>
      <a:accent5>
        <a:srgbClr val="008066"/>
      </a:accent5>
      <a:accent6>
        <a:srgbClr val="7F3F98"/>
      </a:accent6>
      <a:hlink>
        <a:srgbClr val="008066"/>
      </a:hlink>
      <a:folHlink>
        <a:srgbClr val="7F3F98"/>
      </a:folHlink>
    </a:clrScheme>
    <a:fontScheme name="Custom 1">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FFFFFF"/>
    </a:dk1>
    <a:lt1>
      <a:sysClr val="window" lastClr="FFFFFF"/>
    </a:lt1>
    <a:dk2>
      <a:srgbClr val="FFFFFF"/>
    </a:dk2>
    <a:lt2>
      <a:srgbClr val="FFFFFF"/>
    </a:lt2>
    <a:accent1>
      <a:srgbClr val="008066"/>
    </a:accent1>
    <a:accent2>
      <a:srgbClr val="7F3F98"/>
    </a:accent2>
    <a:accent3>
      <a:srgbClr val="008066"/>
    </a:accent3>
    <a:accent4>
      <a:srgbClr val="7F3F98"/>
    </a:accent4>
    <a:accent5>
      <a:srgbClr val="008066"/>
    </a:accent5>
    <a:accent6>
      <a:srgbClr val="7F3F98"/>
    </a:accent6>
    <a:hlink>
      <a:srgbClr val="008066"/>
    </a:hlink>
    <a:folHlink>
      <a:srgbClr val="7F3F98"/>
    </a:folHlink>
  </a:clrScheme>
</a:themeOverride>
</file>

<file path=docProps/app.xml><?xml version="1.0" encoding="utf-8"?>
<Properties xmlns="http://schemas.openxmlformats.org/officeDocument/2006/extended-properties" xmlns:vt="http://schemas.openxmlformats.org/officeDocument/2006/docPropsVTypes">
  <TotalTime>4394</TotalTime>
  <Words>1813</Words>
  <Application>Microsoft Office PowerPoint</Application>
  <PresentationFormat>On-screen Show (4:3)</PresentationFormat>
  <Paragraphs>228</Paragraphs>
  <Slides>31</Slides>
  <Notes>29</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31</vt:i4>
      </vt:variant>
    </vt:vector>
  </HeadingPairs>
  <TitlesOfParts>
    <vt:vector size="38" baseType="lpstr">
      <vt:lpstr>Arial</vt:lpstr>
      <vt:lpstr>Calibri</vt:lpstr>
      <vt:lpstr>Trebuchet MS</vt:lpstr>
      <vt:lpstr>Wingdings</vt:lpstr>
      <vt:lpstr>Office Theme</vt:lpstr>
      <vt:lpstr>1_AFF_PLT_PPT_2012(2)</vt:lpstr>
      <vt:lpstr>1_Office Theme</vt:lpstr>
      <vt:lpstr>Project Learning Tree</vt:lpstr>
      <vt:lpstr>PowerPoint Presentation</vt:lpstr>
      <vt:lpstr>PowerPoint Presentation</vt:lpstr>
      <vt:lpstr>PLT uses forests as “windows on the world”  to help students:</vt:lpstr>
      <vt:lpstr>Web of Life</vt:lpstr>
      <vt:lpstr>PowerPoint Presentation</vt:lpstr>
      <vt:lpstr>Explore the Energy in Ecosystems  E-Unit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Invasive Species</vt:lpstr>
      <vt:lpstr>PowerPoint Presentation</vt:lpstr>
      <vt:lpstr>Opportunities to Localize Learning</vt:lpstr>
      <vt:lpstr>Energy in Ecosystems Activities</vt:lpstr>
      <vt:lpstr>Supports for Teaching Activities</vt:lpstr>
      <vt:lpstr>PowerPoint Presentation</vt:lpstr>
      <vt:lpstr>PowerPoint Presentation</vt:lpstr>
      <vt:lpstr>PowerPoint Presentation</vt:lpstr>
      <vt:lpstr>Project Learning Tree Montana</vt:lpstr>
    </vt:vector>
  </TitlesOfParts>
  <Company>American Forest Foundation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Bullwinkle, Vanessa</dc:creator>
  <cp:lastModifiedBy>Peterson, Cindy</cp:lastModifiedBy>
  <cp:revision>351</cp:revision>
  <cp:lastPrinted>2017-03-13T16:09:51Z</cp:lastPrinted>
  <dcterms:created xsi:type="dcterms:W3CDTF">2012-06-25T14:17:42Z</dcterms:created>
  <dcterms:modified xsi:type="dcterms:W3CDTF">2020-04-10T17:18:48Z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BE6BD116-9AF7-41C7-9A76-B3A21731FC7A</vt:lpwstr>
  </property>
  <property fmtid="{D5CDD505-2E9C-101B-9397-08002B2CF9AE}" pid="3" name="ArticulatePath">
    <vt:lpwstr>Carbon&amp;ClimateNSTA</vt:lpwstr>
  </property>
</Properties>
</file>