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comments/comment1.xml" ContentType="application/vnd.openxmlformats-officedocument.presentationml.comment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1.xml" ContentType="application/vnd.openxmlformats-officedocument.themeOverride+xml"/>
  <Override PartName="/ppt/tags/tag17.xml" ContentType="application/vnd.openxmlformats-officedocument.presentationml.tags+xml"/>
  <Override PartName="/ppt/notesSlides/notesSlide26.xml" ContentType="application/vnd.openxmlformats-officedocument.presentationml.notesSlide+xml"/>
  <Override PartName="/ppt/tags/tag18.xml" ContentType="application/vnd.openxmlformats-officedocument.presentationml.tags+xml"/>
  <Override PartName="/ppt/notesSlides/notesSlide27.xml" ContentType="application/vnd.openxmlformats-officedocument.presentationml.notesSlide+xml"/>
  <Override PartName="/ppt/tags/tag19.xml" ContentType="application/vnd.openxmlformats-officedocument.presentationml.tags+xml"/>
  <Override PartName="/ppt/notesSlides/notesSlide28.xml" ContentType="application/vnd.openxmlformats-officedocument.presentationml.notesSlide+xml"/>
  <Override PartName="/ppt/tags/tag20.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1.xml" ContentType="application/vnd.openxmlformats-officedocument.presentationml.tags+xml"/>
  <Override PartName="/ppt/notesSlides/notesSlide31.xml" ContentType="application/vnd.openxmlformats-officedocument.presentationml.notesSlide+xml"/>
  <Override PartName="/ppt/tags/tag22.xml" ContentType="application/vnd.openxmlformats-officedocument.presentationml.tags+xml"/>
  <Override PartName="/ppt/notesSlides/notesSlide32.xml" ContentType="application/vnd.openxmlformats-officedocument.presentationml.notesSlide+xml"/>
  <Override PartName="/ppt/tags/tag23.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Lst>
  <p:notesMasterIdLst>
    <p:notesMasterId r:id="rId40"/>
  </p:notesMasterIdLst>
  <p:handoutMasterIdLst>
    <p:handoutMasterId r:id="rId41"/>
  </p:handoutMasterIdLst>
  <p:sldIdLst>
    <p:sldId id="314" r:id="rId5"/>
    <p:sldId id="419" r:id="rId6"/>
    <p:sldId id="258" r:id="rId7"/>
    <p:sldId id="259" r:id="rId8"/>
    <p:sldId id="376" r:id="rId9"/>
    <p:sldId id="410" r:id="rId10"/>
    <p:sldId id="401" r:id="rId11"/>
    <p:sldId id="281" r:id="rId12"/>
    <p:sldId id="370" r:id="rId13"/>
    <p:sldId id="405" r:id="rId14"/>
    <p:sldId id="418" r:id="rId15"/>
    <p:sldId id="406" r:id="rId16"/>
    <p:sldId id="381" r:id="rId17"/>
    <p:sldId id="368" r:id="rId18"/>
    <p:sldId id="412" r:id="rId19"/>
    <p:sldId id="369" r:id="rId20"/>
    <p:sldId id="413" r:id="rId21"/>
    <p:sldId id="371" r:id="rId22"/>
    <p:sldId id="372" r:id="rId23"/>
    <p:sldId id="373" r:id="rId24"/>
    <p:sldId id="414" r:id="rId25"/>
    <p:sldId id="408" r:id="rId26"/>
    <p:sldId id="407" r:id="rId27"/>
    <p:sldId id="409" r:id="rId28"/>
    <p:sldId id="382" r:id="rId29"/>
    <p:sldId id="411" r:id="rId30"/>
    <p:sldId id="374" r:id="rId31"/>
    <p:sldId id="377" r:id="rId32"/>
    <p:sldId id="415" r:id="rId33"/>
    <p:sldId id="417" r:id="rId34"/>
    <p:sldId id="391" r:id="rId35"/>
    <p:sldId id="403" r:id="rId36"/>
    <p:sldId id="398" r:id="rId37"/>
    <p:sldId id="366" r:id="rId38"/>
    <p:sldId id="420" r:id="rId39"/>
  </p:sldIdLst>
  <p:sldSz cx="9144000" cy="6858000" type="screen4x3"/>
  <p:notesSz cx="7010400" cy="92964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ie comnes" initials="lc" lastIdx="4" clrIdx="0">
    <p:extLst>
      <p:ext uri="{19B8F6BF-5375-455C-9EA6-DF929625EA0E}">
        <p15:presenceInfo xmlns:p15="http://schemas.microsoft.com/office/powerpoint/2012/main" userId="9bbea1c8993bc3f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71" autoAdjust="0"/>
    <p:restoredTop sz="85814" autoAdjust="0"/>
  </p:normalViewPr>
  <p:slideViewPr>
    <p:cSldViewPr>
      <p:cViewPr varScale="1">
        <p:scale>
          <a:sx n="95" d="100"/>
          <a:sy n="95" d="100"/>
        </p:scale>
        <p:origin x="82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31T14:53:26.617" idx="3">
    <p:pos x="106" y="106"/>
    <p:text>Jackie, we need a photo for this page. I don't see one on the website to pull from, so we'll need to draw on your files.</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4AA5FF8-98D9-4253-A730-F69D98EF5352}" type="datetimeFigureOut">
              <a:rPr lang="en-US" smtClean="0"/>
              <a:t>4/10/2020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569DDD7-F5F7-40CE-9464-9570AB829838}" type="slidenum">
              <a:rPr lang="en-US" smtClean="0"/>
              <a:t>‹#›</a:t>
            </a:fld>
            <a:endParaRPr lang="en-US"/>
          </a:p>
        </p:txBody>
      </p:sp>
    </p:spTree>
    <p:extLst>
      <p:ext uri="{BB962C8B-B14F-4D97-AF65-F5344CB8AC3E}">
        <p14:creationId xmlns:p14="http://schemas.microsoft.com/office/powerpoint/2010/main" val="3507839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E7F107-2C27-4E5F-9531-A64AF4D2176B}" type="datetimeFigureOut">
              <a:rPr lang="en-US" smtClean="0"/>
              <a:t>4/10/2020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F3BE3DC-0A4D-4FF6-8341-209D9F45ECE2}" type="slidenum">
              <a:rPr lang="en-US" smtClean="0"/>
              <a:t>‹#›</a:t>
            </a:fld>
            <a:endParaRPr lang="en-US"/>
          </a:p>
        </p:txBody>
      </p:sp>
    </p:spTree>
    <p:extLst>
      <p:ext uri="{BB962C8B-B14F-4D97-AF65-F5344CB8AC3E}">
        <p14:creationId xmlns:p14="http://schemas.microsoft.com/office/powerpoint/2010/main" val="2064625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nextgenscience.org/pe/k-ls1-1-molecules-organisms-structures-and-processes" TargetMode="External"/><Relationship Id="rId7" Type="http://schemas.openxmlformats.org/officeDocument/2006/relationships/hyperlink" Target="http://www.nextgenscience.org/pe/2-ls4-1-biological-evolution-unity-and-diversity"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nextgenscience.org/pe/2-ps1-1-matter-and-its-interactions" TargetMode="External"/><Relationship Id="rId5" Type="http://schemas.openxmlformats.org/officeDocument/2006/relationships/hyperlink" Target="http://www.nextgenscience.org/pe/1-ess1-2-earths-place-universe" TargetMode="External"/><Relationship Id="rId4" Type="http://schemas.openxmlformats.org/officeDocument/2006/relationships/hyperlink" Target="http://www.nextgenscience.org/pe/k-ess2-1-earths-system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to update the red text with your workshop-specific information.</a:t>
            </a:r>
          </a:p>
        </p:txBody>
      </p:sp>
      <p:sp>
        <p:nvSpPr>
          <p:cNvPr id="4" name="Slide Number Placeholder 3"/>
          <p:cNvSpPr>
            <a:spLocks noGrp="1"/>
          </p:cNvSpPr>
          <p:nvPr>
            <p:ph type="sldNum" sz="quarter" idx="10"/>
          </p:nvPr>
        </p:nvSpPr>
        <p:spPr/>
        <p:txBody>
          <a:bodyPr/>
          <a:lstStyle/>
          <a:p>
            <a:fld id="{BF3BE3DC-0A4D-4FF6-8341-209D9F45ECE2}" type="slidenum">
              <a:rPr lang="en-US" smtClean="0"/>
              <a:t>1</a:t>
            </a:fld>
            <a:endParaRPr lang="en-US"/>
          </a:p>
        </p:txBody>
      </p:sp>
    </p:spTree>
    <p:extLst>
      <p:ext uri="{BB962C8B-B14F-4D97-AF65-F5344CB8AC3E}">
        <p14:creationId xmlns:p14="http://schemas.microsoft.com/office/powerpoint/2010/main" val="1754526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Use this slide to explain that </a:t>
            </a:r>
            <a:r>
              <a:rPr lang="en-US" baseline="0" dirty="0" err="1"/>
              <a:t>Treemendous</a:t>
            </a:r>
            <a:r>
              <a:rPr lang="en-US" baseline="0" dirty="0"/>
              <a:t> Science! is organized around three levels – Level A corresponding to approximately Kindergarten, Level B to 1</a:t>
            </a:r>
            <a:r>
              <a:rPr lang="en-US" baseline="30000" dirty="0"/>
              <a:t>st</a:t>
            </a:r>
            <a:r>
              <a:rPr lang="en-US" baseline="0" dirty="0"/>
              <a:t> Grade and Level C to 2</a:t>
            </a:r>
            <a:r>
              <a:rPr lang="en-US" baseline="30000" dirty="0"/>
              <a:t>nd</a:t>
            </a:r>
            <a:r>
              <a:rPr lang="en-US" baseline="0" dirty="0"/>
              <a:t> Grade. </a:t>
            </a:r>
          </a:p>
          <a:p>
            <a:endParaRPr lang="en-US" dirty="0"/>
          </a:p>
          <a:p>
            <a:r>
              <a:rPr lang="en-US" dirty="0"/>
              <a:t>Each level has a set of activities tailored to its target grade level. An activity may occur in all levels, but with slight variations to accommodate different levels of learners (as in Adopt</a:t>
            </a:r>
            <a:r>
              <a:rPr lang="en-US" baseline="0" dirty="0"/>
              <a:t> a Tree), </a:t>
            </a:r>
            <a:r>
              <a:rPr lang="en-US" dirty="0"/>
              <a:t>or it may occur in only one level.</a:t>
            </a:r>
          </a:p>
          <a:p>
            <a:endParaRPr lang="en-US" dirty="0"/>
          </a:p>
          <a:p>
            <a:r>
              <a:rPr lang="en-US" dirty="0"/>
              <a:t>PLT recognizes that the K-2 grade band represents a time of great adjustment, knowledge gain, and personal growth, with different children developing at different paces. To accommodate this variability, teachers can choose activities from one level, or select activities from multiple levels to meet the specific needs of their students.</a:t>
            </a:r>
          </a:p>
          <a:p>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16431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a:t>
            </a:r>
            <a:r>
              <a:rPr lang="en-US" baseline="0" dirty="0"/>
              <a:t> slide to share different ways that teachers might use the three levels in the </a:t>
            </a:r>
            <a:r>
              <a:rPr lang="en-US" baseline="0" dirty="0" err="1"/>
              <a:t>Treemendous</a:t>
            </a:r>
            <a:r>
              <a:rPr lang="en-US" baseline="0" dirty="0"/>
              <a:t> Science! e-unit – either working alone or as part of a teaching team.</a:t>
            </a:r>
          </a:p>
          <a:p>
            <a:endParaRPr lang="en-US" baseline="0" dirty="0"/>
          </a:p>
          <a:p>
            <a:r>
              <a:rPr lang="en-US" baseline="0" dirty="0"/>
              <a:t>In one option, they could take parts from each of the Levels to individualize instruction for their students.</a:t>
            </a:r>
          </a:p>
          <a:p>
            <a:endParaRPr lang="en-US" baseline="0" dirty="0"/>
          </a:p>
          <a:p>
            <a:r>
              <a:rPr lang="en-US" baseline="0" dirty="0"/>
              <a:t>In a second option, they could work with other teachers in the team to teach Level A in kindergarten, Level B in first grade and Level C in second grade, thus enabling the same cohort of students to build on and refine their content knowledge over time.</a:t>
            </a:r>
          </a:p>
          <a:p>
            <a:endParaRPr lang="en-US" baseline="0" dirty="0"/>
          </a:p>
          <a:p>
            <a:r>
              <a:rPr lang="en-US" baseline="0" dirty="0"/>
              <a:t>In yet a third option, they could teach the three level consecutively within the same year, allowing students to gain an in-depth understanding of the unit content.</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12</a:t>
            </a:fld>
            <a:endParaRPr lang="en-US"/>
          </a:p>
        </p:txBody>
      </p:sp>
    </p:spTree>
    <p:extLst>
      <p:ext uri="{BB962C8B-B14F-4D97-AF65-F5344CB8AC3E}">
        <p14:creationId xmlns:p14="http://schemas.microsoft.com/office/powerpoint/2010/main" val="135680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Use this slide and those that follow to explain the K-2 E-Unit navigation and layout, using Level B as an example.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Be sure to review the unit-level blue left-hand navigation bar, as well as the gray tabs across the top for individual levels.</a:t>
            </a:r>
          </a:p>
        </p:txBody>
      </p:sp>
      <p:sp>
        <p:nvSpPr>
          <p:cNvPr id="4" name="Slide Number Placeholder 3"/>
          <p:cNvSpPr>
            <a:spLocks noGrp="1"/>
          </p:cNvSpPr>
          <p:nvPr>
            <p:ph type="sldNum" sz="quarter" idx="10"/>
          </p:nvPr>
        </p:nvSpPr>
        <p:spPr/>
        <p:txBody>
          <a:bodyPr/>
          <a:lstStyle/>
          <a:p>
            <a:fld id="{7D1A66FD-88AA-4427-9119-FF306C8BDC3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833113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Use this slide and the next one to point out that the</a:t>
            </a:r>
            <a:r>
              <a:rPr lang="en-US" sz="1200" b="0" i="0" kern="1200" baseline="0" dirty="0">
                <a:solidFill>
                  <a:schemeClr val="tx1"/>
                </a:solidFill>
                <a:effectLst/>
                <a:latin typeface="+mn-lt"/>
                <a:ea typeface="+mn-ea"/>
                <a:cs typeface="+mn-cs"/>
              </a:rPr>
              <a:t> unit is d</a:t>
            </a:r>
            <a:r>
              <a:rPr lang="en-US" sz="1200" b="0" i="0" kern="1200" dirty="0">
                <a:solidFill>
                  <a:schemeClr val="tx1"/>
                </a:solidFill>
                <a:effectLst/>
                <a:latin typeface="+mn-lt"/>
                <a:ea typeface="+mn-ea"/>
                <a:cs typeface="+mn-cs"/>
              </a:rPr>
              <a:t>esigned around the 5E Instructional Model:</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Engage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Explore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Explain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Elaborate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Evaluate</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dirty="0"/>
              <a:t>Point out that each level contains an Engage activity, which introduces the unit activities</a:t>
            </a:r>
            <a:r>
              <a:rPr lang="en-US" baseline="0" dirty="0"/>
              <a:t> at that level. In addition, each level contains opportunities to explore, explain, elaborate, and evaluate, as shown in the gray navigation tabs across the top.</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1A66FD-88AA-4427-9119-FF306C8BDC3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352664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Use this slide and the next one to point out that the</a:t>
            </a:r>
            <a:r>
              <a:rPr lang="en-US" sz="1200" b="0" i="0" kern="1200" baseline="0" dirty="0">
                <a:solidFill>
                  <a:schemeClr val="tx1"/>
                </a:solidFill>
                <a:effectLst/>
                <a:latin typeface="+mn-lt"/>
                <a:ea typeface="+mn-ea"/>
                <a:cs typeface="+mn-cs"/>
              </a:rPr>
              <a:t> unit is d</a:t>
            </a:r>
            <a:r>
              <a:rPr lang="en-US" sz="1200" b="0" i="0" kern="1200" dirty="0">
                <a:solidFill>
                  <a:schemeClr val="tx1"/>
                </a:solidFill>
                <a:effectLst/>
                <a:latin typeface="+mn-lt"/>
                <a:ea typeface="+mn-ea"/>
                <a:cs typeface="+mn-cs"/>
              </a:rPr>
              <a:t>esigned around the 5E Instructional Model:</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Engagement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Exploration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Explanation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Elaboration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Evaluation</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dirty="0"/>
              <a:t>Point out that the</a:t>
            </a:r>
            <a:r>
              <a:rPr lang="en-US" baseline="0" dirty="0"/>
              <a:t> remaining activities in the level are found under the explore, explain, elaborate tab, and provide opportunities to develop, modify, and refine their conceptual understanding.</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15</a:t>
            </a:fld>
            <a:endParaRPr lang="en-US"/>
          </a:p>
        </p:txBody>
      </p:sp>
    </p:spTree>
    <p:extLst>
      <p:ext uri="{BB962C8B-B14F-4D97-AF65-F5344CB8AC3E}">
        <p14:creationId xmlns:p14="http://schemas.microsoft.com/office/powerpoint/2010/main" val="2012737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Use this slide</a:t>
            </a:r>
            <a:r>
              <a:rPr lang="en-US" baseline="0" dirty="0"/>
              <a:t> and the one that follows to show the interactive standards pop-up feature. </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Clicking on the red text reading “</a:t>
            </a:r>
            <a:r>
              <a:rPr lang="en-US" sz="1200" b="0" i="0" u="none" strike="noStrike" kern="1200" dirty="0">
                <a:solidFill>
                  <a:schemeClr val="tx1"/>
                </a:solidFill>
                <a:effectLst/>
                <a:latin typeface="+mn-lt"/>
                <a:ea typeface="+mn-ea"/>
                <a:cs typeface="+mn-cs"/>
              </a:rPr>
              <a:t>Have students stand about three feet apart on their own pieces of paper or plates to represent trees” will enable a</a:t>
            </a:r>
            <a:r>
              <a:rPr lang="en-US" sz="1200" b="0" i="0" u="none" strike="noStrike" kern="1200" baseline="0" dirty="0">
                <a:solidFill>
                  <a:schemeClr val="tx1"/>
                </a:solidFill>
                <a:effectLst/>
                <a:latin typeface="+mn-lt"/>
                <a:ea typeface="+mn-ea"/>
                <a:cs typeface="+mn-cs"/>
              </a:rPr>
              <a:t> window to pop-up identifying the specific standard that is touched on with that part of the activity.</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Treemendous</a:t>
            </a:r>
            <a:r>
              <a:rPr lang="en-US" sz="1200" b="0" i="0" kern="1200" baseline="0" dirty="0">
                <a:solidFill>
                  <a:schemeClr val="tx1"/>
                </a:solidFill>
                <a:effectLst/>
                <a:latin typeface="+mn-lt"/>
                <a:ea typeface="+mn-ea"/>
                <a:cs typeface="+mn-cs"/>
              </a:rPr>
              <a:t> Science!</a:t>
            </a:r>
            <a:r>
              <a:rPr lang="en-US" sz="1200" b="0" i="0" kern="1200" dirty="0">
                <a:solidFill>
                  <a:schemeClr val="tx1"/>
                </a:solidFill>
                <a:effectLst/>
                <a:latin typeface="+mn-lt"/>
                <a:ea typeface="+mn-ea"/>
                <a:cs typeface="+mn-cs"/>
              </a:rPr>
              <a:t> e-unit is built around the following performance</a:t>
            </a:r>
            <a:r>
              <a:rPr lang="en-US" sz="1200" b="0" i="0" kern="1200" baseline="0" dirty="0">
                <a:solidFill>
                  <a:schemeClr val="tx1"/>
                </a:solidFill>
                <a:effectLst/>
                <a:latin typeface="+mn-lt"/>
                <a:ea typeface="+mn-ea"/>
                <a:cs typeface="+mn-cs"/>
              </a:rPr>
              <a:t> expectations from </a:t>
            </a:r>
            <a:r>
              <a:rPr lang="en-US" sz="1200" b="0" i="0" kern="1200" dirty="0">
                <a:solidFill>
                  <a:schemeClr val="tx1"/>
                </a:solidFill>
                <a:effectLst/>
                <a:latin typeface="+mn-lt"/>
                <a:ea typeface="+mn-ea"/>
                <a:cs typeface="+mn-cs"/>
              </a:rPr>
              <a:t>the Next Generation Science Standards (NGSS):</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hlinkClick r:id="rId3"/>
              </a:rPr>
              <a:t>K-LS1-1 – From Molecules to Organisms: Structures and Processes</a:t>
            </a:r>
            <a:r>
              <a:rPr lang="en-US" sz="1200" b="0" i="0" kern="1200" dirty="0">
                <a:solidFill>
                  <a:schemeClr val="tx1"/>
                </a:solidFill>
                <a:effectLst/>
                <a:latin typeface="+mn-lt"/>
                <a:ea typeface="+mn-ea"/>
                <a:cs typeface="+mn-cs"/>
              </a:rPr>
              <a:t>.  Use observations to describe patterns of what plants and animals (including humans) need to survive.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hlinkClick r:id="rId4"/>
              </a:rPr>
              <a:t>K-ESS2-1 – Earth’s Systems.</a:t>
            </a:r>
            <a:r>
              <a:rPr lang="en-US" sz="1200" b="0" i="0" kern="1200" dirty="0">
                <a:solidFill>
                  <a:schemeClr val="tx1"/>
                </a:solidFill>
                <a:effectLst/>
                <a:latin typeface="+mn-lt"/>
                <a:ea typeface="+mn-ea"/>
                <a:cs typeface="+mn-cs"/>
              </a:rPr>
              <a:t>  Use and share observations of local </a:t>
            </a:r>
            <a:r>
              <a:rPr lang="en-US" sz="1200" b="0" i="0" u="none" strike="noStrike" kern="1200" dirty="0">
                <a:solidFill>
                  <a:schemeClr val="tx1"/>
                </a:solidFill>
                <a:effectLst/>
                <a:latin typeface="+mn-lt"/>
                <a:ea typeface="+mn-ea"/>
                <a:cs typeface="+mn-cs"/>
              </a:rPr>
              <a:t>weather</a:t>
            </a:r>
            <a:r>
              <a:rPr lang="en-US" sz="1200" b="0" i="0" kern="1200" dirty="0">
                <a:solidFill>
                  <a:schemeClr val="tx1"/>
                </a:solidFill>
                <a:effectLst/>
                <a:latin typeface="+mn-lt"/>
                <a:ea typeface="+mn-ea"/>
                <a:cs typeface="+mn-cs"/>
              </a:rPr>
              <a:t> conditions to describe patterns over time.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hlinkClick r:id="rId5"/>
              </a:rPr>
              <a:t>1-ESS-2 – Earth’s Place in the Universe</a:t>
            </a:r>
            <a:r>
              <a:rPr lang="en-US" sz="1200" b="0" i="0" kern="1200" dirty="0">
                <a:solidFill>
                  <a:schemeClr val="tx1"/>
                </a:solidFill>
                <a:effectLst/>
                <a:latin typeface="+mn-lt"/>
                <a:ea typeface="+mn-ea"/>
                <a:cs typeface="+mn-cs"/>
              </a:rPr>
              <a:t>.  Make observations at different times of year to relate the amount of daylight to the time of year.</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hlinkClick r:id="rId6"/>
              </a:rPr>
              <a:t>2-PS1-1 – Matter and Its Interactions.</a:t>
            </a:r>
            <a:r>
              <a:rPr lang="en-US" sz="1200" b="0" i="0" kern="1200" dirty="0">
                <a:solidFill>
                  <a:schemeClr val="tx1"/>
                </a:solidFill>
                <a:effectLst/>
                <a:latin typeface="+mn-lt"/>
                <a:ea typeface="+mn-ea"/>
                <a:cs typeface="+mn-cs"/>
              </a:rPr>
              <a:t>  Plan and conduct an investigation to describe and classify different kinds of materials by their observable properties.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hlinkClick r:id="rId7"/>
              </a:rPr>
              <a:t>2-LS4-1 – Biological Evolution: Unity and Diversity</a:t>
            </a:r>
            <a:r>
              <a:rPr lang="en-US" sz="1200" b="0" i="0" kern="1200" dirty="0">
                <a:solidFill>
                  <a:schemeClr val="tx1"/>
                </a:solidFill>
                <a:effectLst/>
                <a:latin typeface="+mn-lt"/>
                <a:ea typeface="+mn-ea"/>
                <a:cs typeface="+mn-cs"/>
              </a:rPr>
              <a:t>. Make observations of plants and animals to compare the diversity of life in different habitats.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the e-unit is based on these NGSS performance expectations, it will also help meet relevant </a:t>
            </a:r>
            <a:r>
              <a:rPr lang="en-US" sz="1200" b="0" i="0" u="sng" kern="1200" dirty="0">
                <a:solidFill>
                  <a:schemeClr val="tx1"/>
                </a:solidFill>
                <a:effectLst/>
                <a:latin typeface="+mn-lt"/>
                <a:ea typeface="+mn-ea"/>
                <a:cs typeface="+mn-cs"/>
              </a:rPr>
              <a:t>state</a:t>
            </a:r>
            <a:r>
              <a:rPr lang="en-US" sz="1200" b="0" i="0" kern="1200" dirty="0">
                <a:solidFill>
                  <a:schemeClr val="tx1"/>
                </a:solidFill>
                <a:effectLst/>
                <a:latin typeface="+mn-lt"/>
                <a:ea typeface="+mn-ea"/>
                <a:cs typeface="+mn-cs"/>
              </a:rPr>
              <a:t> science standards.</a:t>
            </a:r>
          </a:p>
        </p:txBody>
      </p:sp>
      <p:sp>
        <p:nvSpPr>
          <p:cNvPr id="4" name="Slide Number Placeholder 3"/>
          <p:cNvSpPr>
            <a:spLocks noGrp="1"/>
          </p:cNvSpPr>
          <p:nvPr>
            <p:ph type="sldNum" sz="quarter" idx="10"/>
          </p:nvPr>
        </p:nvSpPr>
        <p:spPr/>
        <p:txBody>
          <a:bodyPr/>
          <a:lstStyle/>
          <a:p>
            <a:fld id="{7D1A66FD-88AA-4427-9119-FF306C8BDC3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740617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The unit also integrates math, language arts, and other discipline areas in fun and creative ways, drawing on both mathematics and English language arts benchmarks from the Common Core State Standards.</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When you click on the purple text</a:t>
            </a:r>
            <a:r>
              <a:rPr lang="en-US" sz="1200" b="0" i="0" kern="1200" baseline="0" dirty="0">
                <a:solidFill>
                  <a:schemeClr val="tx1"/>
                </a:solidFill>
                <a:effectLst/>
                <a:latin typeface="+mn-lt"/>
                <a:ea typeface="+mn-ea"/>
                <a:cs typeface="+mn-cs"/>
              </a:rPr>
              <a:t> reading “</a:t>
            </a:r>
            <a:r>
              <a:rPr lang="en-US" sz="1200" b="0" i="0" kern="1200" dirty="0">
                <a:solidFill>
                  <a:schemeClr val="tx1"/>
                </a:solidFill>
                <a:effectLst/>
                <a:latin typeface="+mn-lt"/>
                <a:ea typeface="+mn-ea"/>
                <a:cs typeface="+mn-cs"/>
              </a:rPr>
              <a:t>count the number of squares representing each need that they gathered” the relevant</a:t>
            </a:r>
            <a:r>
              <a:rPr lang="en-US" sz="1200" b="0" i="0" kern="1200" baseline="0" dirty="0">
                <a:solidFill>
                  <a:schemeClr val="tx1"/>
                </a:solidFill>
                <a:effectLst/>
                <a:latin typeface="+mn-lt"/>
                <a:ea typeface="+mn-ea"/>
                <a:cs typeface="+mn-cs"/>
              </a:rPr>
              <a:t> Common Core Math standards will pop up.</a:t>
            </a: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Remember to mention that red pop ups signify NGSS connections, purple are Common Core (English language arts and mathematics), and green are the C3 Framework (social studies).</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7D1A66FD-88AA-4427-9119-FF306C8BDC3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165355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level includes</a:t>
            </a:r>
            <a:r>
              <a:rPr lang="en-US" baseline="0" dirty="0"/>
              <a:t> multiple assessment options, located in the Evaluate tab, including: Pre-Assessment, Formative Assessment suggestions, and a Final Performance Assessment.</a:t>
            </a:r>
          </a:p>
        </p:txBody>
      </p:sp>
      <p:sp>
        <p:nvSpPr>
          <p:cNvPr id="4" name="Slide Number Placeholder 3"/>
          <p:cNvSpPr>
            <a:spLocks noGrp="1"/>
          </p:cNvSpPr>
          <p:nvPr>
            <p:ph type="sldNum" sz="quarter" idx="10"/>
          </p:nvPr>
        </p:nvSpPr>
        <p:spPr/>
        <p:txBody>
          <a:bodyPr/>
          <a:lstStyle/>
          <a:p>
            <a:fld id="{BF3BE3DC-0A4D-4FF6-8341-209D9F45ECE2}" type="slidenum">
              <a:rPr lang="en-US" smtClean="0"/>
              <a:t>18</a:t>
            </a:fld>
            <a:endParaRPr lang="en-US"/>
          </a:p>
        </p:txBody>
      </p:sp>
    </p:spTree>
    <p:extLst>
      <p:ext uri="{BB962C8B-B14F-4D97-AF65-F5344CB8AC3E}">
        <p14:creationId xmlns:p14="http://schemas.microsoft.com/office/powerpoint/2010/main" val="1310365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level also provides</a:t>
            </a:r>
            <a:r>
              <a:rPr lang="en-US" baseline="0" dirty="0"/>
              <a:t> suggested enrich options to extend learning. The Enrich page also includes Home Connection suggestions as well as book suggestions. </a:t>
            </a:r>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19</a:t>
            </a:fld>
            <a:endParaRPr lang="en-US"/>
          </a:p>
        </p:txBody>
      </p:sp>
    </p:spTree>
    <p:extLst>
      <p:ext uri="{BB962C8B-B14F-4D97-AF65-F5344CB8AC3E}">
        <p14:creationId xmlns:p14="http://schemas.microsoft.com/office/powerpoint/2010/main" val="3042292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Tools include: </a:t>
            </a:r>
          </a:p>
          <a:p>
            <a:pPr marL="171450" indent="-171450">
              <a:buFont typeface="Arial" panose="020B0604020202020204" pitchFamily="34" charset="0"/>
              <a:buChar char="•"/>
            </a:pPr>
            <a:r>
              <a:rPr lang="en-US" baseline="0" dirty="0"/>
              <a:t>Student pages </a:t>
            </a:r>
          </a:p>
          <a:p>
            <a:pPr marL="171450" indent="-171450">
              <a:buFont typeface="Arial" panose="020B0604020202020204" pitchFamily="34" charset="0"/>
              <a:buChar char="•"/>
            </a:pPr>
            <a:r>
              <a:rPr lang="en-US" baseline="0" dirty="0"/>
              <a:t>Teacher pages </a:t>
            </a:r>
          </a:p>
          <a:p>
            <a:endParaRPr lang="en-US" dirty="0"/>
          </a:p>
          <a:p>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20</a:t>
            </a:fld>
            <a:endParaRPr lang="en-US"/>
          </a:p>
        </p:txBody>
      </p:sp>
    </p:spTree>
    <p:extLst>
      <p:ext uri="{BB962C8B-B14F-4D97-AF65-F5344CB8AC3E}">
        <p14:creationId xmlns:p14="http://schemas.microsoft.com/office/powerpoint/2010/main" val="1257378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3</a:t>
            </a:fld>
            <a:endParaRPr lang="en-US"/>
          </a:p>
        </p:txBody>
      </p:sp>
    </p:spTree>
    <p:extLst>
      <p:ext uri="{BB962C8B-B14F-4D97-AF65-F5344CB8AC3E}">
        <p14:creationId xmlns:p14="http://schemas.microsoft.com/office/powerpoint/2010/main" val="913782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a:t>
            </a:r>
            <a:r>
              <a:rPr lang="en-US" baseline="0" dirty="0"/>
              <a:t> slide (and/or the others) </a:t>
            </a:r>
            <a:r>
              <a:rPr lang="en-US" dirty="0"/>
              <a:t>to highlight relevant appendices for your audience; they include:</a:t>
            </a:r>
          </a:p>
          <a:p>
            <a:pPr marL="171450" indent="-171450">
              <a:buFont typeface="Arial" panose="020B0604020202020204" pitchFamily="34" charset="0"/>
              <a:buChar char="•"/>
            </a:pPr>
            <a:r>
              <a:rPr lang="en-US" dirty="0"/>
              <a:t>Standards Connections</a:t>
            </a:r>
          </a:p>
          <a:p>
            <a:pPr marL="171450" indent="-171450">
              <a:buFont typeface="Arial" panose="020B0604020202020204" pitchFamily="34" charset="0"/>
              <a:buChar char="•"/>
            </a:pPr>
            <a:r>
              <a:rPr lang="en-US" dirty="0"/>
              <a:t>Learning Centers</a:t>
            </a:r>
          </a:p>
          <a:p>
            <a:pPr marL="171450" indent="-171450">
              <a:buFont typeface="Arial" panose="020B0604020202020204" pitchFamily="34" charset="0"/>
              <a:buChar char="•"/>
            </a:pPr>
            <a:r>
              <a:rPr lang="en-US" dirty="0" err="1"/>
              <a:t>GreenSchools</a:t>
            </a:r>
            <a:endParaRPr lang="en-US" dirty="0"/>
          </a:p>
          <a:p>
            <a:pPr marL="171450" indent="-171450">
              <a:buFont typeface="Arial" panose="020B0604020202020204" pitchFamily="34" charset="0"/>
              <a:buChar char="•"/>
            </a:pPr>
            <a:r>
              <a:rPr lang="en-US" dirty="0"/>
              <a:t>Materials</a:t>
            </a:r>
          </a:p>
          <a:p>
            <a:pPr marL="171450" indent="-171450">
              <a:buFont typeface="Arial" panose="020B0604020202020204" pitchFamily="34" charset="0"/>
              <a:buChar char="•"/>
            </a:pPr>
            <a:r>
              <a:rPr lang="en-US" dirty="0"/>
              <a:t>PLT Conceptual Framework</a:t>
            </a:r>
          </a:p>
          <a:p>
            <a:pPr marL="171450" indent="-171450">
              <a:buFont typeface="Arial" panose="020B0604020202020204" pitchFamily="34" charset="0"/>
              <a:buChar char="•"/>
            </a:pPr>
            <a:r>
              <a:rPr lang="en-US" dirty="0"/>
              <a:t>Acknowledgements</a:t>
            </a:r>
          </a:p>
          <a:p>
            <a:pPr marL="171450" indent="-171450">
              <a:buFont typeface="Arial" panose="020B0604020202020204" pitchFamily="34" charset="0"/>
              <a:buChar char="•"/>
            </a:pPr>
            <a:r>
              <a:rPr lang="en-US" dirty="0"/>
              <a:t>Technical Support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Standards Connections</a:t>
            </a:r>
            <a:r>
              <a:rPr lang="en-US" baseline="0" dirty="0"/>
              <a:t> in the appendices is a listing of all of the connections for the entire unit that are identified by the pop-up feature.</a:t>
            </a:r>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21</a:t>
            </a:fld>
            <a:endParaRPr lang="en-US"/>
          </a:p>
        </p:txBody>
      </p:sp>
    </p:spTree>
    <p:extLst>
      <p:ext uri="{BB962C8B-B14F-4D97-AF65-F5344CB8AC3E}">
        <p14:creationId xmlns:p14="http://schemas.microsoft.com/office/powerpoint/2010/main" val="2449502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a:t>
            </a:r>
            <a:r>
              <a:rPr lang="en-US" baseline="0" dirty="0"/>
              <a:t> slide (and/or the others) </a:t>
            </a:r>
            <a:r>
              <a:rPr lang="en-US" dirty="0"/>
              <a:t>to highlight relevant appendices for your audience; they include:</a:t>
            </a:r>
          </a:p>
          <a:p>
            <a:pPr marL="171450" indent="-171450">
              <a:buFont typeface="Arial" panose="020B0604020202020204" pitchFamily="34" charset="0"/>
              <a:buChar char="•"/>
            </a:pPr>
            <a:r>
              <a:rPr lang="en-US" dirty="0"/>
              <a:t>Standards Connections</a:t>
            </a:r>
          </a:p>
          <a:p>
            <a:pPr marL="171450" indent="-171450">
              <a:buFont typeface="Arial" panose="020B0604020202020204" pitchFamily="34" charset="0"/>
              <a:buChar char="•"/>
            </a:pPr>
            <a:r>
              <a:rPr lang="en-US" dirty="0"/>
              <a:t>Learning Centers</a:t>
            </a:r>
          </a:p>
          <a:p>
            <a:pPr marL="171450" indent="-171450">
              <a:buFont typeface="Arial" panose="020B0604020202020204" pitchFamily="34" charset="0"/>
              <a:buChar char="•"/>
            </a:pPr>
            <a:r>
              <a:rPr lang="en-US" dirty="0" err="1"/>
              <a:t>GreenSchools</a:t>
            </a:r>
            <a:endParaRPr lang="en-US" dirty="0"/>
          </a:p>
          <a:p>
            <a:pPr marL="171450" indent="-171450">
              <a:buFont typeface="Arial" panose="020B0604020202020204" pitchFamily="34" charset="0"/>
              <a:buChar char="•"/>
            </a:pPr>
            <a:r>
              <a:rPr lang="en-US" dirty="0"/>
              <a:t>Materials</a:t>
            </a:r>
          </a:p>
          <a:p>
            <a:pPr marL="171450" indent="-171450">
              <a:buFont typeface="Arial" panose="020B0604020202020204" pitchFamily="34" charset="0"/>
              <a:buChar char="•"/>
            </a:pPr>
            <a:r>
              <a:rPr lang="en-US" dirty="0"/>
              <a:t>PLT Conceptual Framework</a:t>
            </a:r>
          </a:p>
          <a:p>
            <a:pPr marL="171450" indent="-171450">
              <a:buFont typeface="Arial" panose="020B0604020202020204" pitchFamily="34" charset="0"/>
              <a:buChar char="•"/>
            </a:pPr>
            <a:r>
              <a:rPr lang="en-US" dirty="0"/>
              <a:t>Acknowledgements</a:t>
            </a:r>
          </a:p>
          <a:p>
            <a:pPr marL="171450" indent="-171450">
              <a:buFont typeface="Arial" panose="020B0604020202020204" pitchFamily="34" charset="0"/>
              <a:buChar char="•"/>
            </a:pPr>
            <a:r>
              <a:rPr lang="en-US" dirty="0"/>
              <a:t>Technical Support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Learning Centers offers</a:t>
            </a:r>
            <a:r>
              <a:rPr lang="en-US" baseline="0" dirty="0"/>
              <a:t> a number of ideas for learning centers related to the </a:t>
            </a:r>
            <a:r>
              <a:rPr lang="en-US" baseline="0" dirty="0" err="1"/>
              <a:t>Treemendous</a:t>
            </a:r>
            <a:r>
              <a:rPr lang="en-US" baseline="0" dirty="0"/>
              <a:t> Science! E-Unit activities. The are from PLT’s Environmental Experiences for Early Childhood guide.  Point out that learning centers provide materials and just enough structure for children to explore topics on their own and in a variety of ways, and make the experiences accessible to children with varied needs and learning styles.</a:t>
            </a:r>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22</a:t>
            </a:fld>
            <a:endParaRPr lang="en-US"/>
          </a:p>
        </p:txBody>
      </p:sp>
    </p:spTree>
    <p:extLst>
      <p:ext uri="{BB962C8B-B14F-4D97-AF65-F5344CB8AC3E}">
        <p14:creationId xmlns:p14="http://schemas.microsoft.com/office/powerpoint/2010/main" val="2168406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a:t>
            </a:r>
            <a:r>
              <a:rPr lang="en-US" baseline="0" dirty="0"/>
              <a:t> slide (and/or the others) </a:t>
            </a:r>
            <a:r>
              <a:rPr lang="en-US" dirty="0"/>
              <a:t>to highlight relevant appendices for your audience; they include:</a:t>
            </a:r>
          </a:p>
          <a:p>
            <a:pPr marL="171450" indent="-171450">
              <a:buFont typeface="Arial" panose="020B0604020202020204" pitchFamily="34" charset="0"/>
              <a:buChar char="•"/>
            </a:pPr>
            <a:r>
              <a:rPr lang="en-US" dirty="0"/>
              <a:t>Standards Connections</a:t>
            </a:r>
          </a:p>
          <a:p>
            <a:pPr marL="171450" indent="-171450">
              <a:buFont typeface="Arial" panose="020B0604020202020204" pitchFamily="34" charset="0"/>
              <a:buChar char="•"/>
            </a:pPr>
            <a:r>
              <a:rPr lang="en-US" dirty="0"/>
              <a:t>Learning Centers</a:t>
            </a:r>
          </a:p>
          <a:p>
            <a:pPr marL="171450" indent="-171450">
              <a:buFont typeface="Arial" panose="020B0604020202020204" pitchFamily="34" charset="0"/>
              <a:buChar char="•"/>
            </a:pPr>
            <a:r>
              <a:rPr lang="en-US" dirty="0" err="1"/>
              <a:t>GreenSchools</a:t>
            </a:r>
            <a:endParaRPr lang="en-US" dirty="0"/>
          </a:p>
          <a:p>
            <a:pPr marL="171450" indent="-171450">
              <a:buFont typeface="Arial" panose="020B0604020202020204" pitchFamily="34" charset="0"/>
              <a:buChar char="•"/>
            </a:pPr>
            <a:r>
              <a:rPr lang="en-US" dirty="0"/>
              <a:t>Materials</a:t>
            </a:r>
          </a:p>
          <a:p>
            <a:pPr marL="171450" indent="-171450">
              <a:buFont typeface="Arial" panose="020B0604020202020204" pitchFamily="34" charset="0"/>
              <a:buChar char="•"/>
            </a:pPr>
            <a:r>
              <a:rPr lang="en-US" dirty="0"/>
              <a:t>PLT Conceptual Framework</a:t>
            </a:r>
          </a:p>
          <a:p>
            <a:pPr marL="171450" indent="-171450">
              <a:buFont typeface="Arial" panose="020B0604020202020204" pitchFamily="34" charset="0"/>
              <a:buChar char="•"/>
            </a:pPr>
            <a:r>
              <a:rPr lang="en-US" dirty="0"/>
              <a:t>Acknowledgements</a:t>
            </a:r>
          </a:p>
          <a:p>
            <a:pPr marL="171450" indent="-171450">
              <a:buFont typeface="Arial" panose="020B0604020202020204" pitchFamily="34" charset="0"/>
              <a:buChar char="•"/>
            </a:pPr>
            <a:r>
              <a:rPr lang="en-US" dirty="0"/>
              <a:t>Technical Support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 PLT Conceptual</a:t>
            </a:r>
            <a:r>
              <a:rPr lang="en-US" baseline="0" dirty="0"/>
              <a:t> Framework serves as a foundation for all of PLT’s curriculum materials.</a:t>
            </a:r>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23</a:t>
            </a:fld>
            <a:endParaRPr lang="en-US"/>
          </a:p>
        </p:txBody>
      </p:sp>
    </p:spTree>
    <p:extLst>
      <p:ext uri="{BB962C8B-B14F-4D97-AF65-F5344CB8AC3E}">
        <p14:creationId xmlns:p14="http://schemas.microsoft.com/office/powerpoint/2010/main" val="3308905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a:t>
            </a:r>
            <a:r>
              <a:rPr lang="en-US" baseline="0" dirty="0"/>
              <a:t> slide (and/or the others) </a:t>
            </a:r>
            <a:r>
              <a:rPr lang="en-US" dirty="0"/>
              <a:t>to highlight relevant appendices for your audience; they include:</a:t>
            </a:r>
          </a:p>
          <a:p>
            <a:pPr marL="171450" indent="-171450">
              <a:buFont typeface="Arial" panose="020B0604020202020204" pitchFamily="34" charset="0"/>
              <a:buChar char="•"/>
            </a:pPr>
            <a:r>
              <a:rPr lang="en-US" dirty="0"/>
              <a:t>Standards Connections</a:t>
            </a:r>
          </a:p>
          <a:p>
            <a:pPr marL="171450" indent="-171450">
              <a:buFont typeface="Arial" panose="020B0604020202020204" pitchFamily="34" charset="0"/>
              <a:buChar char="•"/>
            </a:pPr>
            <a:r>
              <a:rPr lang="en-US" dirty="0"/>
              <a:t>Learning Centers</a:t>
            </a:r>
          </a:p>
          <a:p>
            <a:pPr marL="171450" indent="-171450">
              <a:buFont typeface="Arial" panose="020B0604020202020204" pitchFamily="34" charset="0"/>
              <a:buChar char="•"/>
            </a:pPr>
            <a:r>
              <a:rPr lang="en-US" dirty="0" err="1"/>
              <a:t>GreenSchools</a:t>
            </a:r>
            <a:endParaRPr lang="en-US" dirty="0"/>
          </a:p>
          <a:p>
            <a:pPr marL="171450" indent="-171450">
              <a:buFont typeface="Arial" panose="020B0604020202020204" pitchFamily="34" charset="0"/>
              <a:buChar char="•"/>
            </a:pPr>
            <a:r>
              <a:rPr lang="en-US" dirty="0"/>
              <a:t>Materials</a:t>
            </a:r>
          </a:p>
          <a:p>
            <a:pPr marL="171450" indent="-171450">
              <a:buFont typeface="Arial" panose="020B0604020202020204" pitchFamily="34" charset="0"/>
              <a:buChar char="•"/>
            </a:pPr>
            <a:r>
              <a:rPr lang="en-US" dirty="0"/>
              <a:t>PLT Conceptual Framework</a:t>
            </a:r>
          </a:p>
          <a:p>
            <a:pPr marL="171450" indent="-171450">
              <a:buFont typeface="Arial" panose="020B0604020202020204" pitchFamily="34" charset="0"/>
              <a:buChar char="•"/>
            </a:pPr>
            <a:r>
              <a:rPr lang="en-US" dirty="0"/>
              <a:t>Acknowledgements</a:t>
            </a:r>
          </a:p>
          <a:p>
            <a:pPr marL="171450" indent="-171450">
              <a:buFont typeface="Arial" panose="020B0604020202020204" pitchFamily="34" charset="0"/>
              <a:buChar char="•"/>
            </a:pPr>
            <a:r>
              <a:rPr lang="en-US" dirty="0"/>
              <a:t>Technical Support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Technical Support answers</a:t>
            </a:r>
            <a:r>
              <a:rPr lang="en-US" baseline="0" dirty="0"/>
              <a:t> common technical questions to help troubleshoot potential problems with accessing and using the e-units. Questions relate to potential issues experienced with internet browsers, student pages, quizzes and Google Classroom.</a:t>
            </a:r>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24</a:t>
            </a:fld>
            <a:endParaRPr lang="en-US"/>
          </a:p>
        </p:txBody>
      </p:sp>
    </p:spTree>
    <p:extLst>
      <p:ext uri="{BB962C8B-B14F-4D97-AF65-F5344CB8AC3E}">
        <p14:creationId xmlns:p14="http://schemas.microsoft.com/office/powerpoint/2010/main" val="1402750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elaborate, give participants a taste of another activity</a:t>
            </a:r>
            <a:r>
              <a:rPr lang="en-US" sz="1200" i="0" kern="1200" dirty="0">
                <a:solidFill>
                  <a:schemeClr val="tx1"/>
                </a:solidFill>
                <a:effectLst/>
                <a:latin typeface="+mn-lt"/>
                <a:ea typeface="+mn-ea"/>
                <a:cs typeface="+mn-cs"/>
              </a:rPr>
              <a:t>, Adopt</a:t>
            </a:r>
            <a:r>
              <a:rPr lang="en-US" sz="1200" i="0" kern="1200" baseline="0" dirty="0">
                <a:solidFill>
                  <a:schemeClr val="tx1"/>
                </a:solidFill>
                <a:effectLst/>
                <a:latin typeface="+mn-lt"/>
                <a:ea typeface="+mn-ea"/>
                <a:cs typeface="+mn-cs"/>
              </a:rPr>
              <a:t> a Tree, which is included in all three levels of </a:t>
            </a:r>
            <a:r>
              <a:rPr lang="en-US" sz="1200" i="0" kern="1200" baseline="0" dirty="0" err="1">
                <a:solidFill>
                  <a:schemeClr val="tx1"/>
                </a:solidFill>
                <a:effectLst/>
                <a:latin typeface="+mn-lt"/>
                <a:ea typeface="+mn-ea"/>
                <a:cs typeface="+mn-cs"/>
              </a:rPr>
              <a:t>Treemendous</a:t>
            </a:r>
            <a:r>
              <a:rPr lang="en-US" sz="1200" i="0" kern="1200" baseline="0" dirty="0">
                <a:solidFill>
                  <a:schemeClr val="tx1"/>
                </a:solidFill>
                <a:effectLst/>
                <a:latin typeface="+mn-lt"/>
                <a:ea typeface="+mn-ea"/>
                <a:cs typeface="+mn-cs"/>
              </a:rPr>
              <a:t> Science! Use this opportunity to show how the unit meets the needs of the three different levels.</a:t>
            </a:r>
            <a:endParaRPr lang="en-US" sz="120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9D74970-9236-4A01-B356-D9FADC25982B}" type="slidenum">
              <a:rPr lang="en-US" smtClean="0"/>
              <a:t>25</a:t>
            </a:fld>
            <a:endParaRPr lang="en-US"/>
          </a:p>
        </p:txBody>
      </p:sp>
    </p:spTree>
    <p:extLst>
      <p:ext uri="{BB962C8B-B14F-4D97-AF65-F5344CB8AC3E}">
        <p14:creationId xmlns:p14="http://schemas.microsoft.com/office/powerpoint/2010/main" val="73367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a:t>
            </a:r>
            <a:r>
              <a:rPr lang="en-US" sz="1200" b="0" i="1" u="none" strike="noStrike" kern="1200" baseline="0" dirty="0">
                <a:solidFill>
                  <a:schemeClr val="tx1"/>
                </a:solidFill>
                <a:latin typeface="+mn-lt"/>
                <a:ea typeface="+mn-ea"/>
                <a:cs typeface="+mn-cs"/>
              </a:rPr>
              <a:t>Adopt a Tree </a:t>
            </a:r>
            <a:r>
              <a:rPr lang="en-US" sz="1200" b="0" i="0" u="none" strike="noStrike" kern="1200" baseline="0" dirty="0">
                <a:solidFill>
                  <a:schemeClr val="tx1"/>
                </a:solidFill>
                <a:latin typeface="+mn-lt"/>
                <a:ea typeface="+mn-ea"/>
                <a:cs typeface="+mn-cs"/>
              </a:rPr>
              <a:t>activity, students observe a tree over time, practice and strengthen their observation skills, look for patterns, and develop a personal connection to the adopted tree. Students at all Levels - A, B, and C - use their adopted tree as a living laboratory for different types of science exploration.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All Levels collect basic tree data. In addition:</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Level A students collect weather data. They use this information to recognize the connection between changes in the seasons and the seasonal changes of their adopted tree.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Level B students collect hours of daylight data. They use patterns in the daylight data to recognize relationships between seasonal changes and changes in the amount of sunlight their adopted tree receives.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Level C collect air temperature data and compare their adopted tree’s habitat with another habitat to recognize the diversity of life in different habitats.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D74970-9236-4A01-B356-D9FADC25982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856821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Example</a:t>
            </a:r>
            <a:r>
              <a:rPr lang="en-US" baseline="0" dirty="0"/>
              <a:t> student page.</a:t>
            </a:r>
            <a:endParaRPr lang="en-US" dirty="0"/>
          </a:p>
          <a:p>
            <a:endParaRPr lang="en-US" dirty="0"/>
          </a:p>
          <a:p>
            <a:r>
              <a:rPr lang="en-US" dirty="0"/>
              <a:t>One</a:t>
            </a:r>
            <a:r>
              <a:rPr lang="en-US" baseline="0" dirty="0"/>
              <a:t> of the exciting features of the e-units are that</a:t>
            </a:r>
            <a:r>
              <a:rPr lang="en-US" dirty="0"/>
              <a:t> student pages are both printable and fillable.  These pages can also be downloaded and saved to your computer. </a:t>
            </a:r>
          </a:p>
        </p:txBody>
      </p:sp>
      <p:sp>
        <p:nvSpPr>
          <p:cNvPr id="4" name="Slide Number Placeholder 3"/>
          <p:cNvSpPr>
            <a:spLocks noGrp="1"/>
          </p:cNvSpPr>
          <p:nvPr>
            <p:ph type="sldNum" sz="quarter" idx="10"/>
          </p:nvPr>
        </p:nvSpPr>
        <p:spPr/>
        <p:txBody>
          <a:bodyPr/>
          <a:lstStyle/>
          <a:p>
            <a:fld id="{BF3BE3DC-0A4D-4FF6-8341-209D9F45ECE2}" type="slidenum">
              <a:rPr lang="en-US" smtClean="0"/>
              <a:t>27</a:t>
            </a:fld>
            <a:endParaRPr lang="en-US"/>
          </a:p>
        </p:txBody>
      </p:sp>
    </p:spTree>
    <p:extLst>
      <p:ext uri="{BB962C8B-B14F-4D97-AF65-F5344CB8AC3E}">
        <p14:creationId xmlns:p14="http://schemas.microsoft.com/office/powerpoint/2010/main" val="69396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e-unit includes</a:t>
            </a:r>
            <a:r>
              <a:rPr lang="en-US" baseline="0" dirty="0"/>
              <a:t> 3-5 activities in each level that helps students gain a deeper appreciation of trees.</a:t>
            </a:r>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28</a:t>
            </a:fld>
            <a:endParaRPr lang="en-US"/>
          </a:p>
        </p:txBody>
      </p:sp>
    </p:spTree>
    <p:extLst>
      <p:ext uri="{BB962C8B-B14F-4D97-AF65-F5344CB8AC3E}">
        <p14:creationId xmlns:p14="http://schemas.microsoft.com/office/powerpoint/2010/main" val="4195435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e-unit includes</a:t>
            </a:r>
            <a:r>
              <a:rPr lang="en-US" baseline="0" dirty="0"/>
              <a:t> 3-5 activities in each level that helps students gain a deeper appreciation of trees.</a:t>
            </a:r>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29</a:t>
            </a:fld>
            <a:endParaRPr lang="en-US"/>
          </a:p>
        </p:txBody>
      </p:sp>
    </p:spTree>
    <p:extLst>
      <p:ext uri="{BB962C8B-B14F-4D97-AF65-F5344CB8AC3E}">
        <p14:creationId xmlns:p14="http://schemas.microsoft.com/office/powerpoint/2010/main" val="4008894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e-unit includes</a:t>
            </a:r>
            <a:r>
              <a:rPr lang="en-US" baseline="0" dirty="0"/>
              <a:t> 3-5 activities in each level that helps students gain a deeper appreciation of trees.</a:t>
            </a:r>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30</a:t>
            </a:fld>
            <a:endParaRPr lang="en-US"/>
          </a:p>
        </p:txBody>
      </p:sp>
    </p:spTree>
    <p:extLst>
      <p:ext uri="{BB962C8B-B14F-4D97-AF65-F5344CB8AC3E}">
        <p14:creationId xmlns:p14="http://schemas.microsoft.com/office/powerpoint/2010/main" val="349730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4</a:t>
            </a:fld>
            <a:endParaRPr lang="en-US"/>
          </a:p>
        </p:txBody>
      </p:sp>
    </p:spTree>
    <p:extLst>
      <p:ext uri="{BB962C8B-B14F-4D97-AF65-F5344CB8AC3E}">
        <p14:creationId xmlns:p14="http://schemas.microsoft.com/office/powerpoint/2010/main" val="218708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Carbon &amp; Climate e-unit </a:t>
            </a:r>
            <a:r>
              <a:rPr lang="en-US" sz="1200" kern="1200" dirty="0">
                <a:solidFill>
                  <a:schemeClr val="tx1"/>
                </a:solidFill>
                <a:effectLst/>
                <a:latin typeface="+mn-lt"/>
                <a:ea typeface="+mn-ea"/>
                <a:cs typeface="+mn-cs"/>
              </a:rPr>
              <a:t>contains lots of resources and materials to support teaching the activities. </a:t>
            </a:r>
          </a:p>
        </p:txBody>
      </p:sp>
      <p:sp>
        <p:nvSpPr>
          <p:cNvPr id="4" name="Slide Number Placeholder 3"/>
          <p:cNvSpPr>
            <a:spLocks noGrp="1"/>
          </p:cNvSpPr>
          <p:nvPr>
            <p:ph type="sldNum" sz="quarter" idx="10"/>
          </p:nvPr>
        </p:nvSpPr>
        <p:spPr/>
        <p:txBody>
          <a:bodyPr/>
          <a:lstStyle/>
          <a:p>
            <a:fld id="{C9D74970-9236-4A01-B356-D9FADC25982B}" type="slidenum">
              <a:rPr lang="en-US" smtClean="0"/>
              <a:t>31</a:t>
            </a:fld>
            <a:endParaRPr lang="en-US"/>
          </a:p>
        </p:txBody>
      </p:sp>
    </p:spTree>
    <p:extLst>
      <p:ext uri="{BB962C8B-B14F-4D97-AF65-F5344CB8AC3E}">
        <p14:creationId xmlns:p14="http://schemas.microsoft.com/office/powerpoint/2010/main" val="110023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desired, insert your state specific contact information or upcoming workshop details.</a:t>
            </a:r>
          </a:p>
        </p:txBody>
      </p:sp>
      <p:sp>
        <p:nvSpPr>
          <p:cNvPr id="4" name="Slide Number Placeholder 3"/>
          <p:cNvSpPr>
            <a:spLocks noGrp="1"/>
          </p:cNvSpPr>
          <p:nvPr>
            <p:ph type="sldNum" sz="quarter" idx="10"/>
          </p:nvPr>
        </p:nvSpPr>
        <p:spPr/>
        <p:txBody>
          <a:bodyPr/>
          <a:lstStyle/>
          <a:p>
            <a:fld id="{BF3BE3DC-0A4D-4FF6-8341-209D9F45ECE2}" type="slidenum">
              <a:rPr lang="en-US" smtClean="0"/>
              <a:t>32</a:t>
            </a:fld>
            <a:endParaRPr lang="en-US"/>
          </a:p>
        </p:txBody>
      </p:sp>
    </p:spTree>
    <p:extLst>
      <p:ext uri="{BB962C8B-B14F-4D97-AF65-F5344CB8AC3E}">
        <p14:creationId xmlns:p14="http://schemas.microsoft.com/office/powerpoint/2010/main" val="985445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PLT has 3 e-units available at this time, each for a different grade level band.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A66FD-88AA-4427-9119-FF306C8BDC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375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to update the red text with your workshop-specific information.</a:t>
            </a:r>
          </a:p>
          <a:p>
            <a:endParaRPr lang="en-US" dirty="0"/>
          </a:p>
          <a:p>
            <a:r>
              <a:rPr lang="en-US" dirty="0"/>
              <a:t>Distribute any evaluation forms at this time, tying survey questions to the intended workshop outcome, as appropriate. </a:t>
            </a:r>
          </a:p>
        </p:txBody>
      </p:sp>
      <p:sp>
        <p:nvSpPr>
          <p:cNvPr id="4" name="Slide Number Placeholder 3"/>
          <p:cNvSpPr>
            <a:spLocks noGrp="1"/>
          </p:cNvSpPr>
          <p:nvPr>
            <p:ph type="sldNum" sz="quarter" idx="10"/>
          </p:nvPr>
        </p:nvSpPr>
        <p:spPr/>
        <p:txBody>
          <a:bodyPr/>
          <a:lstStyle/>
          <a:p>
            <a:fld id="{BF3BE3DC-0A4D-4FF6-8341-209D9F45ECE2}" type="slidenum">
              <a:rPr lang="en-US" smtClean="0"/>
              <a:t>34</a:t>
            </a:fld>
            <a:endParaRPr lang="en-US"/>
          </a:p>
        </p:txBody>
      </p:sp>
    </p:spTree>
    <p:extLst>
      <p:ext uri="{BB962C8B-B14F-4D97-AF65-F5344CB8AC3E}">
        <p14:creationId xmlns:p14="http://schemas.microsoft.com/office/powerpoint/2010/main" val="651154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Use this slide to introduce the Every Tree for</a:t>
            </a:r>
            <a:r>
              <a:rPr lang="en-US" baseline="0" dirty="0">
                <a:effectLst/>
              </a:rPr>
              <a:t> Itself activity, which is the third activity in Level B of the </a:t>
            </a:r>
            <a:r>
              <a:rPr lang="en-US" baseline="0" dirty="0" err="1">
                <a:effectLst/>
              </a:rPr>
              <a:t>Treemendous</a:t>
            </a:r>
            <a:r>
              <a:rPr lang="en-US" baseline="0" dirty="0">
                <a:effectLst/>
              </a:rPr>
              <a:t> Science! E-Unit. </a:t>
            </a:r>
            <a:r>
              <a:rPr lang="en-US" sz="1200" b="0" kern="1200" dirty="0">
                <a:solidFill>
                  <a:schemeClr val="tx1"/>
                </a:solidFill>
                <a:effectLst/>
                <a:latin typeface="+mn-lt"/>
                <a:ea typeface="+mn-ea"/>
                <a:cs typeface="+mn-cs"/>
              </a:rPr>
              <a:t>Take 10-15 minutes to conduct a sampling of this lesson, using poker chips, paper squares, or math cubes, and paper plates, if desired. </a:t>
            </a:r>
            <a:endParaRPr lang="en-US" dirty="0">
              <a:effectLst/>
            </a:endParaRPr>
          </a:p>
          <a:p>
            <a:endParaRPr lang="en-US" dirty="0">
              <a:effectLst/>
            </a:endParaRPr>
          </a:p>
          <a:p>
            <a:r>
              <a:rPr lang="en-US" dirty="0">
                <a:effectLst/>
              </a:rPr>
              <a:t>The aim of the activity is to help students model and understand the conditions that trees need to live and grow.</a:t>
            </a:r>
          </a:p>
          <a:p>
            <a:pPr marL="0" indent="0">
              <a:buFont typeface="Arial" panose="020B0604020202020204" pitchFamily="34" charset="0"/>
              <a:buNone/>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5</a:t>
            </a:fld>
            <a:endParaRPr lang="en-US"/>
          </a:p>
        </p:txBody>
      </p:sp>
    </p:spTree>
    <p:extLst>
      <p:ext uri="{BB962C8B-B14F-4D97-AF65-F5344CB8AC3E}">
        <p14:creationId xmlns:p14="http://schemas.microsoft.com/office/powerpoint/2010/main" val="4110031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this slide to introduce the </a:t>
            </a:r>
            <a:r>
              <a:rPr lang="en-US" dirty="0"/>
              <a:t>PLT E-Units</a:t>
            </a:r>
            <a:r>
              <a:rPr lang="en-US" baseline="0" dirty="0"/>
              <a:t> in general, pointing out that PLT </a:t>
            </a:r>
            <a:r>
              <a:rPr lang="en-US" dirty="0"/>
              <a:t>began with the standards and NGSS’s three-dimensional approach in the initial design of the unit.</a:t>
            </a:r>
            <a:r>
              <a:rPr lang="en-US" baseline="0" dirty="0"/>
              <a:t>  </a:t>
            </a:r>
            <a:endParaRPr lang="en-US" dirty="0"/>
          </a:p>
          <a:p>
            <a:endParaRPr lang="en-US" dirty="0"/>
          </a:p>
          <a:p>
            <a:r>
              <a:rPr lang="en-US" dirty="0"/>
              <a:t>In addition, the e-units are aligned with two other academic benchmarks: Common Core (ELA and Math), and The </a:t>
            </a:r>
            <a:r>
              <a:rPr lang="en-US" b="0" dirty="0"/>
              <a:t>College, Career, and Civic Life </a:t>
            </a:r>
            <a:r>
              <a:rPr lang="en-US" dirty="0"/>
              <a:t>(C3) Framework for Social Studies.</a:t>
            </a:r>
          </a:p>
        </p:txBody>
      </p:sp>
      <p:sp>
        <p:nvSpPr>
          <p:cNvPr id="4" name="Slide Number Placeholder 3"/>
          <p:cNvSpPr>
            <a:spLocks noGrp="1"/>
          </p:cNvSpPr>
          <p:nvPr>
            <p:ph type="sldNum" sz="quarter" idx="10"/>
          </p:nvPr>
        </p:nvSpPr>
        <p:spPr/>
        <p:txBody>
          <a:bodyPr/>
          <a:lstStyle/>
          <a:p>
            <a:fld id="{BF3BE3DC-0A4D-4FF6-8341-209D9F45ECE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275716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links to the live e-unit website. You must be logged into your e-unit account in advance to access the embedded links. </a:t>
            </a:r>
          </a:p>
          <a:p>
            <a:endParaRPr lang="en-US" dirty="0"/>
          </a:p>
          <a:p>
            <a:r>
              <a:rPr lang="en-US" dirty="0"/>
              <a:t>Subsequent slides provide screen shot images if </a:t>
            </a:r>
            <a:r>
              <a:rPr lang="en-US" dirty="0" err="1"/>
              <a:t>wifi</a:t>
            </a:r>
            <a:r>
              <a:rPr lang="en-US" dirty="0"/>
              <a:t> is not available or reliable. </a:t>
            </a:r>
          </a:p>
        </p:txBody>
      </p:sp>
      <p:sp>
        <p:nvSpPr>
          <p:cNvPr id="4" name="Slide Number Placeholder 3"/>
          <p:cNvSpPr>
            <a:spLocks noGrp="1"/>
          </p:cNvSpPr>
          <p:nvPr>
            <p:ph type="sldNum" sz="quarter" idx="10"/>
          </p:nvPr>
        </p:nvSpPr>
        <p:spPr/>
        <p:txBody>
          <a:bodyPr/>
          <a:lstStyle/>
          <a:p>
            <a:fld id="{BF3BE3DC-0A4D-4FF6-8341-209D9F45ECE2}" type="slidenum">
              <a:rPr lang="en-US" smtClean="0"/>
              <a:t>7</a:t>
            </a:fld>
            <a:endParaRPr lang="en-US"/>
          </a:p>
        </p:txBody>
      </p:sp>
    </p:spTree>
    <p:extLst>
      <p:ext uri="{BB962C8B-B14F-4D97-AF65-F5344CB8AC3E}">
        <p14:creationId xmlns:p14="http://schemas.microsoft.com/office/powerpoint/2010/main" val="163057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The </a:t>
            </a:r>
            <a:r>
              <a:rPr lang="en-US" baseline="0" dirty="0" err="1"/>
              <a:t>Treemendous</a:t>
            </a:r>
            <a:r>
              <a:rPr lang="en-US" baseline="0" dirty="0"/>
              <a:t> Science! E-Unit is designed for grades K-2. Use this slide to highlight the many useful sections of the Introduction. Pick one or two to highlight, such as the Learning Progressions or L</a:t>
            </a:r>
            <a:r>
              <a:rPr lang="en-US" sz="1200" kern="1200" dirty="0">
                <a:solidFill>
                  <a:schemeClr val="tx1"/>
                </a:solidFill>
                <a:effectLst/>
                <a:latin typeface="+mn-lt"/>
                <a:ea typeface="+mn-ea"/>
                <a:cs typeface="+mn-cs"/>
              </a:rPr>
              <a:t>esson Planning Timeline and Tips.</a:t>
            </a:r>
            <a:endParaRPr lang="en-US" baseline="0" dirty="0"/>
          </a:p>
          <a:p>
            <a:pPr marL="0" indent="0">
              <a:buFont typeface="Arial" panose="020B0604020202020204" pitchFamily="34" charset="0"/>
              <a:buNone/>
            </a:pPr>
            <a:endParaRPr lang="en-US" baseline="0" dirty="0"/>
          </a:p>
          <a:p>
            <a:r>
              <a:rPr lang="en-US" sz="1200" b="0" i="0" kern="1200" dirty="0">
                <a:solidFill>
                  <a:schemeClr val="tx1"/>
                </a:solidFill>
                <a:effectLst/>
                <a:latin typeface="+mn-lt"/>
                <a:ea typeface="+mn-ea"/>
                <a:cs typeface="+mn-cs"/>
              </a:rPr>
              <a:t>Through the unit, student explore, experience, and observe trees, and collect tree data to develop understandings about how trees grow, the roles trees play in ecological systems, and the ways in which trees and humans interact.</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7D1A66FD-88AA-4427-9119-FF306C8BDC3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607897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Use this slide to point out that in-depth teacher background information is provided for the unit. Note that it is organized around “frequently asked questions” related to trees and forests.</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 </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7D1A66FD-88AA-4427-9119-FF306C8BDC3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25566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Also note that the background and other</a:t>
            </a:r>
            <a:r>
              <a:rPr lang="en-US" baseline="0" dirty="0"/>
              <a:t> activity sections</a:t>
            </a:r>
            <a:r>
              <a:rPr lang="en-US" dirty="0"/>
              <a:t> include pop-up</a:t>
            </a:r>
            <a:r>
              <a:rPr lang="en-US" baseline="0" dirty="0"/>
              <a:t> definitions for key vocabulary. </a:t>
            </a:r>
            <a:endParaRPr lang="en-US" dirty="0"/>
          </a:p>
          <a:p>
            <a:pPr marL="0" indent="0">
              <a:buFont typeface="Arial" panose="020B0604020202020204" pitchFamily="34" charset="0"/>
              <a:buNone/>
            </a:pPr>
            <a:r>
              <a:rPr lang="en-US" baseline="0" dirty="0"/>
              <a:t> </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7D1A66FD-88AA-4427-9119-FF306C8BDC3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917760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649D9E-DD1D-4E64-9F79-68242D15E9E2}"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96D6F-96CF-4137-A548-A2FA7BE144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649D9E-DD1D-4E64-9F79-68242D15E9E2}"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96D6F-96CF-4137-A548-A2FA7BE144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649D9E-DD1D-4E64-9F79-68242D15E9E2}"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96D6F-96CF-4137-A548-A2FA7BE1444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33289"/>
            <a:ext cx="7772400" cy="1470025"/>
          </a:xfrm>
        </p:spPr>
        <p:txBody>
          <a:bodyPr>
            <a:normAutofit/>
          </a:bodyPr>
          <a:lstStyle>
            <a:lvl1pPr>
              <a:defRPr sz="3600" b="1">
                <a:solidFill>
                  <a:srgbClr val="7030A0"/>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771080"/>
            <a:ext cx="6400800" cy="1752600"/>
          </a:xfrm>
        </p:spPr>
        <p:txBody>
          <a:bodyPr>
            <a:normAutofit/>
          </a:bodyPr>
          <a:lstStyle>
            <a:lvl1pPr marL="0" indent="0" algn="ctr">
              <a:buNone/>
              <a:defRPr sz="2800">
                <a:solidFill>
                  <a:srgbClr val="7030A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336060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38200"/>
          </a:xfrm>
        </p:spPr>
        <p:txBody>
          <a:bodyPr>
            <a:normAutofit/>
          </a:bodyPr>
          <a:lstStyle>
            <a:lvl1pPr algn="ctr">
              <a:defRPr sz="3600" b="1">
                <a:solidFill>
                  <a:srgbClr val="7030A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2057401"/>
            <a:ext cx="8229600" cy="464820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774885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7030A0"/>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7030A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9633974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38200"/>
          </a:xfrm>
        </p:spPr>
        <p:txBody>
          <a:bodyPr>
            <a:normAutofit/>
          </a:bodyPr>
          <a:lstStyle>
            <a:lvl1pPr>
              <a:defRPr sz="3600" b="1">
                <a:solidFill>
                  <a:srgbClr val="7030A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2057401"/>
            <a:ext cx="4038600" cy="4648200"/>
          </a:xfrm>
        </p:spPr>
        <p:txBody>
          <a:bodyPr/>
          <a:lstStyle>
            <a:lvl1pPr>
              <a:defRPr sz="2800">
                <a:solidFill>
                  <a:srgbClr val="7030A0"/>
                </a:solidFill>
              </a:defRPr>
            </a:lvl1pPr>
            <a:lvl2pPr>
              <a:defRPr sz="2400">
                <a:solidFill>
                  <a:srgbClr val="7030A0"/>
                </a:solidFill>
              </a:defRPr>
            </a:lvl2pPr>
            <a:lvl3pPr>
              <a:defRPr sz="2000">
                <a:solidFill>
                  <a:srgbClr val="7030A0"/>
                </a:solidFill>
              </a:defRPr>
            </a:lvl3pPr>
            <a:lvl4pPr>
              <a:defRPr sz="1800">
                <a:solidFill>
                  <a:srgbClr val="7030A0"/>
                </a:solidFill>
              </a:defRPr>
            </a:lvl4pPr>
            <a:lvl5pPr>
              <a:defRPr sz="1800">
                <a:solidFill>
                  <a:srgbClr val="7030A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057401"/>
            <a:ext cx="4038600" cy="4648200"/>
          </a:xfrm>
        </p:spPr>
        <p:txBody>
          <a:bodyPr/>
          <a:lstStyle>
            <a:lvl1pPr>
              <a:defRPr sz="2800">
                <a:solidFill>
                  <a:srgbClr val="7030A0"/>
                </a:solidFill>
              </a:defRPr>
            </a:lvl1pPr>
            <a:lvl2pPr>
              <a:defRPr sz="2400">
                <a:solidFill>
                  <a:srgbClr val="7030A0"/>
                </a:solidFill>
              </a:defRPr>
            </a:lvl2pPr>
            <a:lvl3pPr>
              <a:defRPr sz="2000">
                <a:solidFill>
                  <a:srgbClr val="7030A0"/>
                </a:solidFill>
              </a:defRPr>
            </a:lvl3pPr>
            <a:lvl4pPr>
              <a:defRPr sz="1800">
                <a:solidFill>
                  <a:srgbClr val="7030A0"/>
                </a:solidFill>
              </a:defRPr>
            </a:lvl4pPr>
            <a:lvl5pPr>
              <a:defRPr sz="1800">
                <a:solidFill>
                  <a:srgbClr val="7030A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493481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99"/>
            <a:ext cx="8229600" cy="838201"/>
          </a:xfrm>
        </p:spPr>
        <p:txBody>
          <a:bodyPr>
            <a:normAutofit/>
          </a:bodyPr>
          <a:lstStyle>
            <a:lvl1pPr>
              <a:defRPr sz="3600" b="1">
                <a:solidFill>
                  <a:srgbClr val="7030A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057401"/>
            <a:ext cx="8229600" cy="609600"/>
          </a:xfrm>
        </p:spPr>
        <p:txBody>
          <a:bodyPr anchor="ctr"/>
          <a:lstStyle>
            <a:lvl1pPr marL="0" indent="0">
              <a:buNone/>
              <a:defRPr sz="2400" b="1">
                <a:solidFill>
                  <a:srgbClr val="7030A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743200"/>
            <a:ext cx="4040188" cy="3995545"/>
          </a:xfrm>
        </p:spPr>
        <p:txBody>
          <a:bodyPr/>
          <a:lstStyle>
            <a:lvl1pPr>
              <a:defRPr sz="2400">
                <a:solidFill>
                  <a:srgbClr val="7030A0"/>
                </a:solidFill>
              </a:defRPr>
            </a:lvl1pPr>
            <a:lvl2pPr>
              <a:defRPr sz="2000">
                <a:solidFill>
                  <a:srgbClr val="7030A0"/>
                </a:solidFill>
              </a:defRPr>
            </a:lvl2pPr>
            <a:lvl3pPr>
              <a:defRPr sz="1800">
                <a:solidFill>
                  <a:srgbClr val="7030A0"/>
                </a:solidFill>
              </a:defRPr>
            </a:lvl3pPr>
            <a:lvl4pPr>
              <a:defRPr sz="1600">
                <a:solidFill>
                  <a:srgbClr val="7030A0"/>
                </a:solidFill>
              </a:defRPr>
            </a:lvl4pPr>
            <a:lvl5pPr>
              <a:defRPr sz="1600">
                <a:solidFill>
                  <a:srgbClr val="7030A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743200"/>
            <a:ext cx="4041775" cy="3995545"/>
          </a:xfrm>
        </p:spPr>
        <p:txBody>
          <a:bodyPr/>
          <a:lstStyle>
            <a:lvl1pPr>
              <a:defRPr sz="2400">
                <a:solidFill>
                  <a:srgbClr val="7030A0"/>
                </a:solidFill>
              </a:defRPr>
            </a:lvl1pPr>
            <a:lvl2pPr>
              <a:defRPr sz="2000">
                <a:solidFill>
                  <a:srgbClr val="7030A0"/>
                </a:solidFill>
              </a:defRPr>
            </a:lvl2pPr>
            <a:lvl3pPr>
              <a:defRPr sz="1800">
                <a:solidFill>
                  <a:srgbClr val="7030A0"/>
                </a:solidFill>
              </a:defRPr>
            </a:lvl3pPr>
            <a:lvl4pPr>
              <a:defRPr sz="1600">
                <a:solidFill>
                  <a:srgbClr val="7030A0"/>
                </a:solidFill>
              </a:defRPr>
            </a:lvl4pPr>
            <a:lvl5pPr>
              <a:defRPr sz="1600">
                <a:solidFill>
                  <a:srgbClr val="7030A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86674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99"/>
            <a:ext cx="8229600" cy="838201"/>
          </a:xfrm>
        </p:spPr>
        <p:txBody>
          <a:bodyPr>
            <a:normAutofit/>
          </a:bodyPr>
          <a:lstStyle>
            <a:lvl1pPr>
              <a:defRPr sz="3600" b="1">
                <a:solidFill>
                  <a:srgbClr val="7030A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147695"/>
            <a:ext cx="4040188" cy="639762"/>
          </a:xfrm>
        </p:spPr>
        <p:txBody>
          <a:bodyPr anchor="b"/>
          <a:lstStyle>
            <a:lvl1pPr marL="0" indent="0">
              <a:buNone/>
              <a:defRPr sz="2400" b="1">
                <a:solidFill>
                  <a:srgbClr val="7030A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787457"/>
            <a:ext cx="4040188" cy="3951288"/>
          </a:xfrm>
        </p:spPr>
        <p:txBody>
          <a:bodyPr/>
          <a:lstStyle>
            <a:lvl1pPr>
              <a:defRPr sz="2400">
                <a:solidFill>
                  <a:srgbClr val="7030A0"/>
                </a:solidFill>
              </a:defRPr>
            </a:lvl1pPr>
            <a:lvl2pPr>
              <a:defRPr sz="2000">
                <a:solidFill>
                  <a:srgbClr val="7030A0"/>
                </a:solidFill>
              </a:defRPr>
            </a:lvl2pPr>
            <a:lvl3pPr>
              <a:defRPr sz="1800">
                <a:solidFill>
                  <a:srgbClr val="7030A0"/>
                </a:solidFill>
              </a:defRPr>
            </a:lvl3pPr>
            <a:lvl4pPr>
              <a:defRPr sz="1600">
                <a:solidFill>
                  <a:srgbClr val="7030A0"/>
                </a:solidFill>
              </a:defRPr>
            </a:lvl4pPr>
            <a:lvl5pPr>
              <a:defRPr sz="1600">
                <a:solidFill>
                  <a:srgbClr val="7030A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147695"/>
            <a:ext cx="4041775" cy="639762"/>
          </a:xfrm>
        </p:spPr>
        <p:txBody>
          <a:bodyPr anchor="b"/>
          <a:lstStyle>
            <a:lvl1pPr marL="0" indent="0">
              <a:buNone/>
              <a:defRPr sz="2400" b="1">
                <a:solidFill>
                  <a:srgbClr val="7030A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87457"/>
            <a:ext cx="4041775" cy="3951288"/>
          </a:xfrm>
        </p:spPr>
        <p:txBody>
          <a:bodyPr/>
          <a:lstStyle>
            <a:lvl1pPr>
              <a:defRPr sz="2400">
                <a:solidFill>
                  <a:srgbClr val="7030A0"/>
                </a:solidFill>
              </a:defRPr>
            </a:lvl1pPr>
            <a:lvl2pPr>
              <a:defRPr sz="2000">
                <a:solidFill>
                  <a:srgbClr val="7030A0"/>
                </a:solidFill>
              </a:defRPr>
            </a:lvl2pPr>
            <a:lvl3pPr>
              <a:defRPr sz="1800">
                <a:solidFill>
                  <a:srgbClr val="7030A0"/>
                </a:solidFill>
              </a:defRPr>
            </a:lvl3pPr>
            <a:lvl4pPr>
              <a:defRPr sz="1600">
                <a:solidFill>
                  <a:srgbClr val="7030A0"/>
                </a:solidFill>
              </a:defRPr>
            </a:lvl4pPr>
            <a:lvl5pPr>
              <a:defRPr sz="1600">
                <a:solidFill>
                  <a:srgbClr val="7030A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199380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926"/>
            <a:ext cx="8229600" cy="1143000"/>
          </a:xfrm>
        </p:spPr>
        <p:txBody>
          <a:bodyPr/>
          <a:lstStyle>
            <a:lvl1pPr>
              <a:defRPr>
                <a:solidFill>
                  <a:srgbClr val="7030A0"/>
                </a:solidFill>
              </a:defRPr>
            </a:lvl1pPr>
          </a:lstStyle>
          <a:p>
            <a:r>
              <a:rPr lang="en-US"/>
              <a:t>Click to edit Master title style</a:t>
            </a:r>
          </a:p>
        </p:txBody>
      </p:sp>
    </p:spTree>
    <p:extLst>
      <p:ext uri="{BB962C8B-B14F-4D97-AF65-F5344CB8AC3E}">
        <p14:creationId xmlns:p14="http://schemas.microsoft.com/office/powerpoint/2010/main" val="344655034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8129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649D9E-DD1D-4E64-9F79-68242D15E9E2}"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96D6F-96CF-4137-A548-A2FA7BE1444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07582"/>
            <a:ext cx="3008313" cy="1162050"/>
          </a:xfrm>
        </p:spPr>
        <p:txBody>
          <a:bodyPr anchor="b"/>
          <a:lstStyle>
            <a:lvl1pPr algn="l">
              <a:defRPr sz="2000" b="1">
                <a:solidFill>
                  <a:srgbClr val="7030A0"/>
                </a:solidFill>
              </a:defRPr>
            </a:lvl1pPr>
          </a:lstStyle>
          <a:p>
            <a:r>
              <a:rPr lang="en-US"/>
              <a:t>Click to edit Master title style</a:t>
            </a:r>
          </a:p>
        </p:txBody>
      </p:sp>
      <p:sp>
        <p:nvSpPr>
          <p:cNvPr id="3" name="Content Placeholder 2"/>
          <p:cNvSpPr>
            <a:spLocks noGrp="1"/>
          </p:cNvSpPr>
          <p:nvPr>
            <p:ph idx="1"/>
          </p:nvPr>
        </p:nvSpPr>
        <p:spPr>
          <a:xfrm>
            <a:off x="3575050" y="1107582"/>
            <a:ext cx="5111750" cy="5630569"/>
          </a:xfrm>
        </p:spPr>
        <p:txBody>
          <a:bodyPr/>
          <a:lstStyle>
            <a:lvl1pPr>
              <a:defRPr sz="3200">
                <a:solidFill>
                  <a:srgbClr val="7030A0"/>
                </a:solidFill>
              </a:defRPr>
            </a:lvl1pPr>
            <a:lvl2pPr>
              <a:defRPr sz="2800">
                <a:solidFill>
                  <a:srgbClr val="7030A0"/>
                </a:solidFill>
              </a:defRPr>
            </a:lvl2pPr>
            <a:lvl3pPr>
              <a:defRPr sz="2400">
                <a:solidFill>
                  <a:srgbClr val="7030A0"/>
                </a:solidFill>
              </a:defRPr>
            </a:lvl3pPr>
            <a:lvl4pPr>
              <a:defRPr sz="2000">
                <a:solidFill>
                  <a:srgbClr val="7030A0"/>
                </a:solidFill>
              </a:defRPr>
            </a:lvl4pPr>
            <a:lvl5pPr>
              <a:defRPr sz="2000">
                <a:solidFill>
                  <a:srgbClr val="7030A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269632"/>
            <a:ext cx="3008313" cy="4468519"/>
          </a:xfrm>
        </p:spPr>
        <p:txBody>
          <a:bodyPr/>
          <a:lstStyle>
            <a:lvl1pPr marL="0" indent="0">
              <a:buNone/>
              <a:defRPr sz="1400">
                <a:solidFill>
                  <a:srgbClr val="7030A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2953031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97768"/>
            <a:ext cx="5486400" cy="566738"/>
          </a:xfrm>
        </p:spPr>
        <p:txBody>
          <a:bodyPr anchor="b"/>
          <a:lstStyle>
            <a:lvl1pPr algn="l">
              <a:defRPr sz="2000" b="1">
                <a:solidFill>
                  <a:srgbClr val="7030A0"/>
                </a:solidFill>
              </a:defRPr>
            </a:lvl1pPr>
          </a:lstStyle>
          <a:p>
            <a:r>
              <a:rPr lang="en-US"/>
              <a:t>Click to edit Master title style</a:t>
            </a:r>
          </a:p>
        </p:txBody>
      </p:sp>
      <p:sp>
        <p:nvSpPr>
          <p:cNvPr id="3" name="Picture Placeholder 2"/>
          <p:cNvSpPr>
            <a:spLocks noGrp="1"/>
          </p:cNvSpPr>
          <p:nvPr>
            <p:ph type="pic" idx="1"/>
          </p:nvPr>
        </p:nvSpPr>
        <p:spPr>
          <a:xfrm>
            <a:off x="1792288" y="1109943"/>
            <a:ext cx="5486400" cy="4114800"/>
          </a:xfrm>
        </p:spPr>
        <p:txBody>
          <a:bodyPr/>
          <a:lstStyle>
            <a:lvl1pPr marL="0" indent="0">
              <a:buNone/>
              <a:defRPr sz="3200">
                <a:solidFill>
                  <a:srgbClr val="7030A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864506"/>
            <a:ext cx="5486400" cy="804862"/>
          </a:xfrm>
        </p:spPr>
        <p:txBody>
          <a:bodyPr/>
          <a:lstStyle>
            <a:lvl1pPr marL="0" indent="0">
              <a:buNone/>
              <a:defRPr sz="1400">
                <a:solidFill>
                  <a:srgbClr val="7030A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5266554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100292"/>
            <a:ext cx="8229600" cy="1143000"/>
          </a:xfrm>
        </p:spPr>
        <p:txBody>
          <a:bodyPr/>
          <a:lstStyle>
            <a:lvl1pPr>
              <a:defRPr>
                <a:solidFill>
                  <a:srgbClr val="7030A0"/>
                </a:solidFill>
              </a:defRPr>
            </a:lvl1pPr>
          </a:lstStyle>
          <a:p>
            <a:r>
              <a:rPr lang="en-US"/>
              <a:t>Click to edit Master title style</a:t>
            </a:r>
          </a:p>
        </p:txBody>
      </p:sp>
      <p:sp>
        <p:nvSpPr>
          <p:cNvPr id="3" name="Vertical Text Placeholder 2"/>
          <p:cNvSpPr>
            <a:spLocks noGrp="1"/>
          </p:cNvSpPr>
          <p:nvPr>
            <p:ph type="body" orient="vert" idx="1"/>
          </p:nvPr>
        </p:nvSpPr>
        <p:spPr>
          <a:xfrm>
            <a:off x="457200" y="2266050"/>
            <a:ext cx="8229600" cy="4525963"/>
          </a:xfrm>
        </p:spPr>
        <p:txBody>
          <a:bodyPr vert="eaVert"/>
          <a:lstStyle>
            <a:lvl1pPr>
              <a:defRPr>
                <a:solidFill>
                  <a:srgbClr val="7030A0"/>
                </a:solidFill>
              </a:defRPr>
            </a:lvl1pPr>
            <a:lvl2pPr>
              <a:defRPr>
                <a:solidFill>
                  <a:srgbClr val="7030A0"/>
                </a:solidFill>
              </a:defRPr>
            </a:lvl2pPr>
            <a:lvl3pPr>
              <a:defRPr>
                <a:solidFill>
                  <a:srgbClr val="7030A0"/>
                </a:solidFill>
              </a:defRPr>
            </a:lvl3pPr>
            <a:lvl4pPr>
              <a:defRPr>
                <a:solidFill>
                  <a:srgbClr val="7030A0"/>
                </a:solidFill>
              </a:defRPr>
            </a:lvl4pPr>
            <a:lvl5pPr>
              <a:defRPr>
                <a:solidFill>
                  <a:srgbClr val="7030A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177884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35805"/>
            <a:ext cx="2057400" cy="5620104"/>
          </a:xfrm>
        </p:spPr>
        <p:txBody>
          <a:bodyPr vert="eaVert"/>
          <a:lstStyle>
            <a:lvl1pPr>
              <a:defRPr>
                <a:solidFill>
                  <a:srgbClr val="7030A0"/>
                </a:solidFill>
              </a:defRPr>
            </a:lvl1pPr>
          </a:lstStyle>
          <a:p>
            <a:r>
              <a:rPr lang="en-US"/>
              <a:t>Click to edit Master title style</a:t>
            </a:r>
          </a:p>
        </p:txBody>
      </p:sp>
      <p:sp>
        <p:nvSpPr>
          <p:cNvPr id="3" name="Vertical Text Placeholder 2"/>
          <p:cNvSpPr>
            <a:spLocks noGrp="1"/>
          </p:cNvSpPr>
          <p:nvPr>
            <p:ph type="body" orient="vert" idx="1"/>
          </p:nvPr>
        </p:nvSpPr>
        <p:spPr>
          <a:xfrm>
            <a:off x="457200" y="1135805"/>
            <a:ext cx="6019800" cy="5620104"/>
          </a:xfrm>
        </p:spPr>
        <p:txBody>
          <a:bodyPr vert="eaVert"/>
          <a:lstStyle>
            <a:lvl1pPr>
              <a:defRPr>
                <a:solidFill>
                  <a:srgbClr val="7030A0"/>
                </a:solidFill>
              </a:defRPr>
            </a:lvl1pPr>
            <a:lvl2pPr>
              <a:defRPr>
                <a:solidFill>
                  <a:srgbClr val="7030A0"/>
                </a:solidFill>
              </a:defRPr>
            </a:lvl2pPr>
            <a:lvl3pPr>
              <a:defRPr>
                <a:solidFill>
                  <a:srgbClr val="7030A0"/>
                </a:solidFill>
              </a:defRPr>
            </a:lvl3pPr>
            <a:lvl4pPr>
              <a:defRPr>
                <a:solidFill>
                  <a:srgbClr val="7030A0"/>
                </a:solidFill>
              </a:defRPr>
            </a:lvl4pPr>
            <a:lvl5pPr>
              <a:defRPr>
                <a:solidFill>
                  <a:srgbClr val="7030A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628221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649D9E-DD1D-4E64-9F79-68242D15E9E2}" type="datetimeFigureOut">
              <a:rPr lang="en-US" smtClean="0">
                <a:solidFill>
                  <a:prstClr val="black">
                    <a:tint val="75000"/>
                  </a:prstClr>
                </a:solidFill>
              </a:rPr>
              <a:pPr/>
              <a:t>4/10/2020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B96D6F-96CF-4137-A548-A2FA7BE14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811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649D9E-DD1D-4E64-9F79-68242D15E9E2}" type="datetimeFigureOut">
              <a:rPr lang="en-US" smtClean="0">
                <a:solidFill>
                  <a:prstClr val="black">
                    <a:tint val="75000"/>
                  </a:prstClr>
                </a:solidFill>
              </a:rPr>
              <a:pPr/>
              <a:t>4/10/2020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B96D6F-96CF-4137-A548-A2FA7BE14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754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649D9E-DD1D-4E64-9F79-68242D15E9E2}" type="datetimeFigureOut">
              <a:rPr lang="en-US" smtClean="0">
                <a:solidFill>
                  <a:prstClr val="black">
                    <a:tint val="75000"/>
                  </a:prstClr>
                </a:solidFill>
              </a:rPr>
              <a:pPr/>
              <a:t>4/10/2020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B96D6F-96CF-4137-A548-A2FA7BE14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649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649D9E-DD1D-4E64-9F79-68242D15E9E2}" type="datetimeFigureOut">
              <a:rPr lang="en-US" smtClean="0">
                <a:solidFill>
                  <a:prstClr val="black">
                    <a:tint val="75000"/>
                  </a:prstClr>
                </a:solidFill>
              </a:rPr>
              <a:pPr/>
              <a:t>4/10/2020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B96D6F-96CF-4137-A548-A2FA7BE14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307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649D9E-DD1D-4E64-9F79-68242D15E9E2}" type="datetimeFigureOut">
              <a:rPr lang="en-US" smtClean="0">
                <a:solidFill>
                  <a:prstClr val="black">
                    <a:tint val="75000"/>
                  </a:prstClr>
                </a:solidFill>
              </a:rPr>
              <a:pPr/>
              <a:t>4/10/2020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B96D6F-96CF-4137-A548-A2FA7BE14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040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649D9E-DD1D-4E64-9F79-68242D15E9E2}" type="datetimeFigureOut">
              <a:rPr lang="en-US" smtClean="0">
                <a:solidFill>
                  <a:prstClr val="black">
                    <a:tint val="75000"/>
                  </a:prstClr>
                </a:solidFill>
              </a:rPr>
              <a:pPr/>
              <a:t>4/10/2020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B96D6F-96CF-4137-A548-A2FA7BE14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567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649D9E-DD1D-4E64-9F79-68242D15E9E2}"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96D6F-96CF-4137-A548-A2FA7BE1444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49D9E-DD1D-4E64-9F79-68242D15E9E2}" type="datetimeFigureOut">
              <a:rPr lang="en-US" smtClean="0">
                <a:solidFill>
                  <a:prstClr val="black">
                    <a:tint val="75000"/>
                  </a:prstClr>
                </a:solidFill>
              </a:rPr>
              <a:pPr/>
              <a:t>4/10/2020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B96D6F-96CF-4137-A548-A2FA7BE14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662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649D9E-DD1D-4E64-9F79-68242D15E9E2}" type="datetimeFigureOut">
              <a:rPr lang="en-US" smtClean="0">
                <a:solidFill>
                  <a:prstClr val="black">
                    <a:tint val="75000"/>
                  </a:prstClr>
                </a:solidFill>
              </a:rPr>
              <a:pPr/>
              <a:t>4/10/2020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B96D6F-96CF-4137-A548-A2FA7BE14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442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649D9E-DD1D-4E64-9F79-68242D15E9E2}" type="datetimeFigureOut">
              <a:rPr lang="en-US" smtClean="0">
                <a:solidFill>
                  <a:prstClr val="black">
                    <a:tint val="75000"/>
                  </a:prstClr>
                </a:solidFill>
              </a:rPr>
              <a:pPr/>
              <a:t>4/10/2020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B96D6F-96CF-4137-A548-A2FA7BE14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084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649D9E-DD1D-4E64-9F79-68242D15E9E2}" type="datetimeFigureOut">
              <a:rPr lang="en-US" smtClean="0">
                <a:solidFill>
                  <a:prstClr val="black">
                    <a:tint val="75000"/>
                  </a:prstClr>
                </a:solidFill>
              </a:rPr>
              <a:pPr/>
              <a:t>4/10/2020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B96D6F-96CF-4137-A548-A2FA7BE14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285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649D9E-DD1D-4E64-9F79-68242D15E9E2}" type="datetimeFigureOut">
              <a:rPr lang="en-US" smtClean="0">
                <a:solidFill>
                  <a:prstClr val="black">
                    <a:tint val="75000"/>
                  </a:prstClr>
                </a:solidFill>
              </a:rPr>
              <a:pPr/>
              <a:t>4/10/2020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B96D6F-96CF-4137-A548-A2FA7BE14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154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12118BF-9478-436E-852C-0406C473637A}" type="datetimeFigureOut">
              <a:rPr lang="en-US"/>
              <a:pPr>
                <a:defRPr/>
              </a:pPr>
              <a:t>4/10/2020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E151CC-737C-4BE8-95D1-E70831B3193B}" type="slidenum">
              <a:rPr lang="en-US" altLang="en-US"/>
              <a:pPr>
                <a:defRPr/>
              </a:pPr>
              <a:t>‹#›</a:t>
            </a:fld>
            <a:endParaRPr lang="en-US" altLang="en-US"/>
          </a:p>
        </p:txBody>
      </p:sp>
    </p:spTree>
    <p:extLst>
      <p:ext uri="{BB962C8B-B14F-4D97-AF65-F5344CB8AC3E}">
        <p14:creationId xmlns:p14="http://schemas.microsoft.com/office/powerpoint/2010/main" val="32055069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62D4D6-BCFB-4328-B872-01B19FEA0D93}" type="datetimeFigureOut">
              <a:rPr lang="en-US"/>
              <a:pPr>
                <a:defRPr/>
              </a:pPr>
              <a:t>4/10/2020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2BCA59-B7E7-4372-B7DE-D06F8B7C97D2}" type="slidenum">
              <a:rPr lang="en-US" altLang="en-US"/>
              <a:pPr>
                <a:defRPr/>
              </a:pPr>
              <a:t>‹#›</a:t>
            </a:fld>
            <a:endParaRPr lang="en-US" altLang="en-US"/>
          </a:p>
        </p:txBody>
      </p:sp>
    </p:spTree>
    <p:extLst>
      <p:ext uri="{BB962C8B-B14F-4D97-AF65-F5344CB8AC3E}">
        <p14:creationId xmlns:p14="http://schemas.microsoft.com/office/powerpoint/2010/main" val="39844849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46A939-33B8-49C3-B07B-02B25B4F6D9A}" type="datetimeFigureOut">
              <a:rPr lang="en-US"/>
              <a:pPr>
                <a:defRPr/>
              </a:pPr>
              <a:t>4/10/2020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52B980-F7A8-449A-B251-C24D5306748B}" type="slidenum">
              <a:rPr lang="en-US" altLang="en-US"/>
              <a:pPr>
                <a:defRPr/>
              </a:pPr>
              <a:t>‹#›</a:t>
            </a:fld>
            <a:endParaRPr lang="en-US" altLang="en-US"/>
          </a:p>
        </p:txBody>
      </p:sp>
    </p:spTree>
    <p:extLst>
      <p:ext uri="{BB962C8B-B14F-4D97-AF65-F5344CB8AC3E}">
        <p14:creationId xmlns:p14="http://schemas.microsoft.com/office/powerpoint/2010/main" val="951208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BC6D307-FA76-41AC-8CE9-E04EAB15B4D5}" type="datetimeFigureOut">
              <a:rPr lang="en-US"/>
              <a:pPr>
                <a:defRPr/>
              </a:pPr>
              <a:t>4/10/2020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6EC917-21C1-45D0-A782-939D84AB403E}" type="slidenum">
              <a:rPr lang="en-US" altLang="en-US"/>
              <a:pPr>
                <a:defRPr/>
              </a:pPr>
              <a:t>‹#›</a:t>
            </a:fld>
            <a:endParaRPr lang="en-US" altLang="en-US"/>
          </a:p>
        </p:txBody>
      </p:sp>
    </p:spTree>
    <p:extLst>
      <p:ext uri="{BB962C8B-B14F-4D97-AF65-F5344CB8AC3E}">
        <p14:creationId xmlns:p14="http://schemas.microsoft.com/office/powerpoint/2010/main" val="11300303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A362478-DA85-430F-AE32-D9D2F51A7A98}" type="datetimeFigureOut">
              <a:rPr lang="en-US"/>
              <a:pPr>
                <a:defRPr/>
              </a:pPr>
              <a:t>4/10/2020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80AB4AE-0BA1-454A-8402-8C8D1D2013CC}" type="slidenum">
              <a:rPr lang="en-US" altLang="en-US"/>
              <a:pPr>
                <a:defRPr/>
              </a:pPr>
              <a:t>‹#›</a:t>
            </a:fld>
            <a:endParaRPr lang="en-US" altLang="en-US"/>
          </a:p>
        </p:txBody>
      </p:sp>
    </p:spTree>
    <p:extLst>
      <p:ext uri="{BB962C8B-B14F-4D97-AF65-F5344CB8AC3E}">
        <p14:creationId xmlns:p14="http://schemas.microsoft.com/office/powerpoint/2010/main" val="206960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649D9E-DD1D-4E64-9F79-68242D15E9E2}"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96D6F-96CF-4137-A548-A2FA7BE14441}"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6AED57-4A95-47B9-B300-7EE3F297674D}" type="datetimeFigureOut">
              <a:rPr lang="en-US"/>
              <a:pPr>
                <a:defRPr/>
              </a:pPr>
              <a:t>4/10/2020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F408953-A199-4F88-BB1D-E9781DFDFA51}" type="slidenum">
              <a:rPr lang="en-US" altLang="en-US"/>
              <a:pPr>
                <a:defRPr/>
              </a:pPr>
              <a:t>‹#›</a:t>
            </a:fld>
            <a:endParaRPr lang="en-US" altLang="en-US"/>
          </a:p>
        </p:txBody>
      </p:sp>
    </p:spTree>
    <p:extLst>
      <p:ext uri="{BB962C8B-B14F-4D97-AF65-F5344CB8AC3E}">
        <p14:creationId xmlns:p14="http://schemas.microsoft.com/office/powerpoint/2010/main" val="10502542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463411-A5C6-4830-AA64-81569A8C43C6}" type="datetimeFigureOut">
              <a:rPr lang="en-US"/>
              <a:pPr>
                <a:defRPr/>
              </a:pPr>
              <a:t>4/10/2020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8CADFF7-3B1A-47E3-BDF9-CB84344EFED5}" type="slidenum">
              <a:rPr lang="en-US" altLang="en-US"/>
              <a:pPr>
                <a:defRPr/>
              </a:pPr>
              <a:t>‹#›</a:t>
            </a:fld>
            <a:endParaRPr lang="en-US" altLang="en-US"/>
          </a:p>
        </p:txBody>
      </p:sp>
    </p:spTree>
    <p:extLst>
      <p:ext uri="{BB962C8B-B14F-4D97-AF65-F5344CB8AC3E}">
        <p14:creationId xmlns:p14="http://schemas.microsoft.com/office/powerpoint/2010/main" val="17831496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6CF588-7E59-46B8-B1CF-D157F202821F}" type="datetimeFigureOut">
              <a:rPr lang="en-US"/>
              <a:pPr>
                <a:defRPr/>
              </a:pPr>
              <a:t>4/10/2020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2E979C-9FF6-4CEB-8C2F-9629397DB238}" type="slidenum">
              <a:rPr lang="en-US" altLang="en-US"/>
              <a:pPr>
                <a:defRPr/>
              </a:pPr>
              <a:t>‹#›</a:t>
            </a:fld>
            <a:endParaRPr lang="en-US" altLang="en-US"/>
          </a:p>
        </p:txBody>
      </p:sp>
    </p:spTree>
    <p:extLst>
      <p:ext uri="{BB962C8B-B14F-4D97-AF65-F5344CB8AC3E}">
        <p14:creationId xmlns:p14="http://schemas.microsoft.com/office/powerpoint/2010/main" val="7642699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014E23-1135-4600-95B6-AC4519DCFA98}" type="datetimeFigureOut">
              <a:rPr lang="en-US"/>
              <a:pPr>
                <a:defRPr/>
              </a:pPr>
              <a:t>4/10/2020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0147BE-88C3-4255-BEC3-3C073BEE35C0}" type="slidenum">
              <a:rPr lang="en-US" altLang="en-US"/>
              <a:pPr>
                <a:defRPr/>
              </a:pPr>
              <a:t>‹#›</a:t>
            </a:fld>
            <a:endParaRPr lang="en-US" altLang="en-US"/>
          </a:p>
        </p:txBody>
      </p:sp>
    </p:spTree>
    <p:extLst>
      <p:ext uri="{BB962C8B-B14F-4D97-AF65-F5344CB8AC3E}">
        <p14:creationId xmlns:p14="http://schemas.microsoft.com/office/powerpoint/2010/main" val="15878084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5310C5-DAAF-451E-B70F-C4376638E892}" type="datetimeFigureOut">
              <a:rPr lang="en-US"/>
              <a:pPr>
                <a:defRPr/>
              </a:pPr>
              <a:t>4/10/2020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BA33D6-C289-4432-8F36-B4C8BB9ED281}" type="slidenum">
              <a:rPr lang="en-US" altLang="en-US"/>
              <a:pPr>
                <a:defRPr/>
              </a:pPr>
              <a:t>‹#›</a:t>
            </a:fld>
            <a:endParaRPr lang="en-US" altLang="en-US"/>
          </a:p>
        </p:txBody>
      </p:sp>
    </p:spTree>
    <p:extLst>
      <p:ext uri="{BB962C8B-B14F-4D97-AF65-F5344CB8AC3E}">
        <p14:creationId xmlns:p14="http://schemas.microsoft.com/office/powerpoint/2010/main" val="31154620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D69681-0A14-4136-912E-A3875EC68743}" type="datetimeFigureOut">
              <a:rPr lang="en-US"/>
              <a:pPr>
                <a:defRPr/>
              </a:pPr>
              <a:t>4/10/2020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ED0923-EA07-4448-9D9A-A20CCA99DF31}" type="slidenum">
              <a:rPr lang="en-US" altLang="en-US"/>
              <a:pPr>
                <a:defRPr/>
              </a:pPr>
              <a:t>‹#›</a:t>
            </a:fld>
            <a:endParaRPr lang="en-US" altLang="en-US"/>
          </a:p>
        </p:txBody>
      </p:sp>
    </p:spTree>
    <p:extLst>
      <p:ext uri="{BB962C8B-B14F-4D97-AF65-F5344CB8AC3E}">
        <p14:creationId xmlns:p14="http://schemas.microsoft.com/office/powerpoint/2010/main" val="1863655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649D9E-DD1D-4E64-9F79-68242D15E9E2}" type="datetimeFigureOut">
              <a:rPr lang="en-US" smtClean="0"/>
              <a:pPr/>
              <a:t>4/10/2020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B96D6F-96CF-4137-A548-A2FA7BE144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649D9E-DD1D-4E64-9F79-68242D15E9E2}" type="datetimeFigureOut">
              <a:rPr lang="en-US" smtClean="0"/>
              <a:pPr/>
              <a:t>4/10/2020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B96D6F-96CF-4137-A548-A2FA7BE144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49D9E-DD1D-4E64-9F79-68242D15E9E2}" type="datetimeFigureOut">
              <a:rPr lang="en-US" smtClean="0"/>
              <a:pPr/>
              <a:t>4/10/2020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B96D6F-96CF-4137-A548-A2FA7BE144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649D9E-DD1D-4E64-9F79-68242D15E9E2}"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96D6F-96CF-4137-A548-A2FA7BE144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649D9E-DD1D-4E64-9F79-68242D15E9E2}"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96D6F-96CF-4137-A548-A2FA7BE144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49D9E-DD1D-4E64-9F79-68242D15E9E2}" type="datetimeFigureOut">
              <a:rPr lang="en-US" smtClean="0"/>
              <a:pPr/>
              <a:t>4/10/2020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B96D6F-96CF-4137-A548-A2FA7BE144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0917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27492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962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defTabSz="457200" rtl="0" eaLnBrk="1" latinLnBrk="0" hangingPunct="1">
        <a:spcBef>
          <a:spcPct val="0"/>
        </a:spcBef>
        <a:buNone/>
        <a:defRPr sz="4400" kern="1200">
          <a:solidFill>
            <a:srgbClr val="7030A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7030A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7030A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7030A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7030A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7030A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49D9E-DD1D-4E64-9F79-68242D15E9E2}" type="datetimeFigureOut">
              <a:rPr lang="en-US" smtClean="0">
                <a:solidFill>
                  <a:prstClr val="black">
                    <a:tint val="75000"/>
                  </a:prstClr>
                </a:solidFill>
              </a:rPr>
              <a:pPr/>
              <a:t>4/10/2020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B96D6F-96CF-4137-A548-A2FA7BE14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8361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47BDF1A-6780-4053-A0E9-23F0D81618DF}" type="datetimeFigureOut">
              <a:rPr lang="en-US"/>
              <a:pPr>
                <a:defRPr/>
              </a:pPr>
              <a:t>4/10/2020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93BDC96-B502-4437-A06F-AC3F2CE23FA8}" type="slidenum">
              <a:rPr lang="en-US" altLang="en-US"/>
              <a:pPr>
                <a:defRPr/>
              </a:pPr>
              <a:t>‹#›</a:t>
            </a:fld>
            <a:endParaRPr lang="en-US" altLang="en-US"/>
          </a:p>
        </p:txBody>
      </p:sp>
    </p:spTree>
    <p:extLst>
      <p:ext uri="{BB962C8B-B14F-4D97-AF65-F5344CB8AC3E}">
        <p14:creationId xmlns:p14="http://schemas.microsoft.com/office/powerpoint/2010/main" val="366160936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5.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hyperlink" Target="mailto:cindy.peterson@umontana.edu"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7.xml"/><Relationship Id="rId1" Type="http://schemas.openxmlformats.org/officeDocument/2006/relationships/themeOverride" Target="../theme/themeOverride1.xml"/><Relationship Id="rId6" Type="http://schemas.openxmlformats.org/officeDocument/2006/relationships/image" Target="../media/image40.jpg"/><Relationship Id="rId5" Type="http://schemas.openxmlformats.org/officeDocument/2006/relationships/image" Target="../media/image2.jpeg"/><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22.xml"/><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3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 Id="rId5" Type="http://schemas.openxmlformats.org/officeDocument/2006/relationships/comments" Target="../comments/commen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ags" Target="../tags/tag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s://www.plt.org/news/curriculum-unit-for-k-2-online/"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8.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851025"/>
          </a:xfrm>
        </p:spPr>
        <p:txBody>
          <a:bodyPr/>
          <a:lstStyle/>
          <a:p>
            <a:r>
              <a:rPr lang="en-US" dirty="0"/>
              <a:t>Project Learning Tree</a:t>
            </a:r>
          </a:p>
        </p:txBody>
      </p:sp>
      <p:sp>
        <p:nvSpPr>
          <p:cNvPr id="3" name="Subtitle 2"/>
          <p:cNvSpPr>
            <a:spLocks noGrp="1"/>
          </p:cNvSpPr>
          <p:nvPr>
            <p:ph type="subTitle" idx="1"/>
          </p:nvPr>
        </p:nvSpPr>
        <p:spPr>
          <a:xfrm>
            <a:off x="990600" y="4038600"/>
            <a:ext cx="7467600" cy="2362200"/>
          </a:xfrm>
        </p:spPr>
        <p:txBody>
          <a:bodyPr>
            <a:normAutofit fontScale="55000" lnSpcReduction="20000"/>
          </a:bodyPr>
          <a:lstStyle/>
          <a:p>
            <a:r>
              <a:rPr lang="en-US" sz="5900" dirty="0"/>
              <a:t>Tremendous Science!: </a:t>
            </a:r>
          </a:p>
          <a:p>
            <a:r>
              <a:rPr lang="en-US" sz="5900" dirty="0">
                <a:solidFill>
                  <a:srgbClr val="FF0000"/>
                </a:solidFill>
              </a:rPr>
              <a:t>Workshop Title</a:t>
            </a:r>
          </a:p>
          <a:p>
            <a:endParaRPr lang="en-US" dirty="0">
              <a:solidFill>
                <a:srgbClr val="FF0000"/>
              </a:solidFill>
            </a:endParaRPr>
          </a:p>
          <a:p>
            <a:endParaRPr lang="en-US" dirty="0">
              <a:solidFill>
                <a:srgbClr val="FF0000"/>
              </a:solidFill>
            </a:endParaRPr>
          </a:p>
          <a:p>
            <a:r>
              <a:rPr lang="en-US" sz="4400" b="1" dirty="0">
                <a:solidFill>
                  <a:srgbClr val="FF0000"/>
                </a:solidFill>
              </a:rPr>
              <a:t>Presenter 1 Name</a:t>
            </a:r>
            <a:r>
              <a:rPr lang="en-US" sz="4400" dirty="0">
                <a:solidFill>
                  <a:srgbClr val="FF0000"/>
                </a:solidFill>
              </a:rPr>
              <a:t>, Presenter 1 Title</a:t>
            </a:r>
          </a:p>
          <a:p>
            <a:r>
              <a:rPr lang="en-US" sz="4400" b="1" dirty="0">
                <a:solidFill>
                  <a:srgbClr val="FF0000"/>
                </a:solidFill>
              </a:rPr>
              <a:t>Presenter 2 Name</a:t>
            </a:r>
            <a:r>
              <a:rPr lang="en-US" sz="4400" dirty="0">
                <a:solidFill>
                  <a:srgbClr val="FF0000"/>
                </a:solidFill>
              </a:rPr>
              <a:t>, Presenter 2 Title</a:t>
            </a:r>
          </a:p>
          <a:p>
            <a:endParaRPr lang="en-US" sz="4000" dirty="0"/>
          </a:p>
        </p:txBody>
      </p:sp>
    </p:spTree>
    <p:custDataLst>
      <p:tags r:id="rId1"/>
    </p:custDataLst>
    <p:extLst>
      <p:ext uri="{BB962C8B-B14F-4D97-AF65-F5344CB8AC3E}">
        <p14:creationId xmlns:p14="http://schemas.microsoft.com/office/powerpoint/2010/main" val="281056674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Activity p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299" y="1298448"/>
            <a:ext cx="7273403" cy="5303520"/>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85064151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child doing art">
            <a:extLst>
              <a:ext uri="{FF2B5EF4-FFF2-40B4-BE49-F238E27FC236}">
                <a16:creationId xmlns:a16="http://schemas.microsoft.com/office/drawing/2014/main" id="{0E55B3C4-5A8E-4354-8403-8E82F91AEC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81972" y="4129630"/>
            <a:ext cx="2909627" cy="1934592"/>
          </a:xfrm>
          <a:prstGeom prst="rect">
            <a:avLst/>
          </a:prstGeom>
          <a:ln>
            <a:solidFill>
              <a:srgbClr val="000000"/>
            </a:solidFill>
          </a:ln>
        </p:spPr>
      </p:pic>
      <p:pic>
        <p:nvPicPr>
          <p:cNvPr id="21" name="Picture 20" title="child with magnifier">
            <a:extLst>
              <a:ext uri="{FF2B5EF4-FFF2-40B4-BE49-F238E27FC236}">
                <a16:creationId xmlns:a16="http://schemas.microsoft.com/office/drawing/2014/main" id="{8FA27856-068F-4970-9C2B-7E6AB27063E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10752" y="4150907"/>
            <a:ext cx="2877625" cy="1913315"/>
          </a:xfrm>
          <a:prstGeom prst="rect">
            <a:avLst/>
          </a:prstGeom>
          <a:ln>
            <a:solidFill>
              <a:srgbClr val="000000"/>
            </a:solidFill>
          </a:ln>
        </p:spPr>
      </p:pic>
      <p:pic>
        <p:nvPicPr>
          <p:cNvPr id="19" name="Picture 18" title="child coloring">
            <a:extLst>
              <a:ext uri="{FF2B5EF4-FFF2-40B4-BE49-F238E27FC236}">
                <a16:creationId xmlns:a16="http://schemas.microsoft.com/office/drawing/2014/main" id="{D6A49072-B733-4164-8EF7-3CF897C7D1E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9988" y="4150908"/>
            <a:ext cx="2877625" cy="1913314"/>
          </a:xfrm>
          <a:prstGeom prst="rect">
            <a:avLst/>
          </a:prstGeom>
          <a:ln>
            <a:solidFill>
              <a:srgbClr val="000000"/>
            </a:solidFill>
          </a:ln>
        </p:spPr>
      </p:pic>
      <p:sp>
        <p:nvSpPr>
          <p:cNvPr id="13" name="TextBox 12"/>
          <p:cNvSpPr txBox="1"/>
          <p:nvPr/>
        </p:nvSpPr>
        <p:spPr>
          <a:xfrm>
            <a:off x="6146294" y="3317373"/>
            <a:ext cx="2459823" cy="461665"/>
          </a:xfrm>
          <a:prstGeom prst="rect">
            <a:avLst/>
          </a:prstGeom>
          <a:noFill/>
        </p:spPr>
        <p:txBody>
          <a:bodyPr wrap="square" rtlCol="0">
            <a:spAutoFit/>
          </a:bodyPr>
          <a:lstStyle/>
          <a:p>
            <a:r>
              <a:rPr lang="en-US" sz="2400" dirty="0">
                <a:solidFill>
                  <a:srgbClr val="008066"/>
                </a:solidFill>
              </a:rPr>
              <a:t>(Second Grade)</a:t>
            </a:r>
          </a:p>
        </p:txBody>
      </p:sp>
      <p:sp>
        <p:nvSpPr>
          <p:cNvPr id="12" name="TextBox 11"/>
          <p:cNvSpPr txBox="1"/>
          <p:nvPr/>
        </p:nvSpPr>
        <p:spPr>
          <a:xfrm>
            <a:off x="3043518" y="3303144"/>
            <a:ext cx="2689374" cy="461665"/>
          </a:xfrm>
          <a:prstGeom prst="rect">
            <a:avLst/>
          </a:prstGeom>
          <a:noFill/>
        </p:spPr>
        <p:txBody>
          <a:bodyPr wrap="square" rtlCol="0">
            <a:spAutoFit/>
          </a:bodyPr>
          <a:lstStyle/>
          <a:p>
            <a:pPr algn="ctr"/>
            <a:r>
              <a:rPr lang="en-US" sz="2400" dirty="0">
                <a:solidFill>
                  <a:srgbClr val="008066"/>
                </a:solidFill>
              </a:rPr>
              <a:t>(First Grade)</a:t>
            </a:r>
          </a:p>
        </p:txBody>
      </p:sp>
      <p:sp>
        <p:nvSpPr>
          <p:cNvPr id="3" name="Content Placeholder 2"/>
          <p:cNvSpPr>
            <a:spLocks noGrp="1"/>
          </p:cNvSpPr>
          <p:nvPr>
            <p:ph idx="1"/>
          </p:nvPr>
        </p:nvSpPr>
        <p:spPr>
          <a:xfrm>
            <a:off x="416860" y="3277032"/>
            <a:ext cx="2362200" cy="535609"/>
          </a:xfrm>
        </p:spPr>
        <p:txBody>
          <a:bodyPr>
            <a:normAutofit/>
          </a:bodyPr>
          <a:lstStyle/>
          <a:p>
            <a:pPr marL="0" indent="0">
              <a:buNone/>
            </a:pPr>
            <a:r>
              <a:rPr lang="en-US" sz="2400" dirty="0">
                <a:solidFill>
                  <a:schemeClr val="accent1"/>
                </a:solidFill>
              </a:rPr>
              <a:t>(Kindergarten)</a:t>
            </a:r>
          </a:p>
        </p:txBody>
      </p:sp>
      <p:sp>
        <p:nvSpPr>
          <p:cNvPr id="7" name="Pentagon 6" title="level c"/>
          <p:cNvSpPr/>
          <p:nvPr/>
        </p:nvSpPr>
        <p:spPr>
          <a:xfrm>
            <a:off x="6181164" y="2529975"/>
            <a:ext cx="2438400" cy="762000"/>
          </a:xfrm>
          <a:prstGeom prst="homePlate">
            <a:avLst/>
          </a:prstGeom>
          <a:solidFill>
            <a:srgbClr val="E243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6428682" y="2601257"/>
            <a:ext cx="1812123" cy="646331"/>
          </a:xfrm>
          <a:prstGeom prst="rect">
            <a:avLst/>
          </a:prstGeom>
          <a:noFill/>
        </p:spPr>
        <p:txBody>
          <a:bodyPr wrap="square" rtlCol="0">
            <a:spAutoFit/>
          </a:bodyPr>
          <a:lstStyle/>
          <a:p>
            <a:r>
              <a:rPr lang="en-US" sz="3600" dirty="0">
                <a:solidFill>
                  <a:srgbClr val="FFFFFF"/>
                </a:solidFill>
              </a:rPr>
              <a:t>Level C</a:t>
            </a:r>
          </a:p>
        </p:txBody>
      </p:sp>
      <p:sp>
        <p:nvSpPr>
          <p:cNvPr id="17" name="Pentagon 3" title="level b">
            <a:extLst>
              <a:ext uri="{FF2B5EF4-FFF2-40B4-BE49-F238E27FC236}">
                <a16:creationId xmlns:a16="http://schemas.microsoft.com/office/drawing/2014/main" id="{31CD76E9-DA21-419D-802C-9755EA1B5F99}"/>
              </a:ext>
            </a:extLst>
          </p:cNvPr>
          <p:cNvSpPr/>
          <p:nvPr/>
        </p:nvSpPr>
        <p:spPr>
          <a:xfrm>
            <a:off x="3299012" y="2515987"/>
            <a:ext cx="2438400" cy="762000"/>
          </a:xfrm>
          <a:prstGeom prst="homePlate">
            <a:avLst/>
          </a:prstGeom>
          <a:solidFill>
            <a:srgbClr val="E243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24329"/>
              </a:solidFill>
            </a:endParaRPr>
          </a:p>
        </p:txBody>
      </p:sp>
      <p:sp>
        <p:nvSpPr>
          <p:cNvPr id="15" name="TextBox 14"/>
          <p:cNvSpPr txBox="1"/>
          <p:nvPr/>
        </p:nvSpPr>
        <p:spPr>
          <a:xfrm>
            <a:off x="3539002" y="2587809"/>
            <a:ext cx="1686340" cy="646331"/>
          </a:xfrm>
          <a:prstGeom prst="rect">
            <a:avLst/>
          </a:prstGeom>
          <a:noFill/>
        </p:spPr>
        <p:txBody>
          <a:bodyPr wrap="square" rtlCol="0">
            <a:spAutoFit/>
          </a:bodyPr>
          <a:lstStyle/>
          <a:p>
            <a:r>
              <a:rPr lang="en-US" sz="3600" dirty="0">
                <a:solidFill>
                  <a:srgbClr val="FFFFFF"/>
                </a:solidFill>
              </a:rPr>
              <a:t>Level B</a:t>
            </a:r>
          </a:p>
        </p:txBody>
      </p:sp>
      <p:sp>
        <p:nvSpPr>
          <p:cNvPr id="4" name="Pentagon 3" title="level a arrow"/>
          <p:cNvSpPr/>
          <p:nvPr/>
        </p:nvSpPr>
        <p:spPr>
          <a:xfrm>
            <a:off x="497542" y="2493217"/>
            <a:ext cx="2438400" cy="762000"/>
          </a:xfrm>
          <a:prstGeom prst="homePlate">
            <a:avLst/>
          </a:prstGeom>
          <a:solidFill>
            <a:srgbClr val="E243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E24329"/>
                </a:solidFill>
              </a:rPr>
              <a:t>Level </a:t>
            </a:r>
            <a:endParaRPr lang="en-US" dirty="0">
              <a:solidFill>
                <a:srgbClr val="E24329"/>
              </a:solidFill>
            </a:endParaRPr>
          </a:p>
        </p:txBody>
      </p:sp>
      <p:pic>
        <p:nvPicPr>
          <p:cNvPr id="8" name="Picture 7" title="level a "/>
          <p:cNvPicPr>
            <a:picLocks noChangeAspect="1"/>
          </p:cNvPicPr>
          <p:nvPr/>
        </p:nvPicPr>
        <p:blipFill>
          <a:blip r:embed="rId6"/>
          <a:stretch>
            <a:fillRect/>
          </a:stretch>
        </p:blipFill>
        <p:spPr>
          <a:xfrm>
            <a:off x="478360" y="2449293"/>
            <a:ext cx="2024047" cy="963251"/>
          </a:xfrm>
          <a:prstGeom prst="rect">
            <a:avLst/>
          </a:prstGeom>
        </p:spPr>
      </p:pic>
      <p:sp>
        <p:nvSpPr>
          <p:cNvPr id="2" name="Title 1"/>
          <p:cNvSpPr>
            <a:spLocks noGrp="1"/>
          </p:cNvSpPr>
          <p:nvPr>
            <p:ph type="title"/>
          </p:nvPr>
        </p:nvSpPr>
        <p:spPr>
          <a:xfrm>
            <a:off x="424070" y="1268054"/>
            <a:ext cx="8229600" cy="838200"/>
          </a:xfrm>
        </p:spPr>
        <p:txBody>
          <a:bodyPr>
            <a:normAutofit/>
          </a:bodyPr>
          <a:lstStyle/>
          <a:p>
            <a:r>
              <a:rPr lang="en-US" sz="4800" dirty="0"/>
              <a:t>Tremendous Science!</a:t>
            </a:r>
          </a:p>
        </p:txBody>
      </p:sp>
    </p:spTree>
    <p:extLst>
      <p:ext uri="{BB962C8B-B14F-4D97-AF65-F5344CB8AC3E}">
        <p14:creationId xmlns:p14="http://schemas.microsoft.com/office/powerpoint/2010/main" val="39950098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Levels of progress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267200"/>
            <a:ext cx="3005137" cy="2374792"/>
          </a:xfrm>
          <a:prstGeom prst="rect">
            <a:avLst/>
          </a:prstGeom>
          <a:effectLst>
            <a:outerShdw blurRad="63500" sx="102000" sy="102000" algn="ctr" rotWithShape="0">
              <a:prstClr val="black">
                <a:alpha val="40000"/>
              </a:prstClr>
            </a:outerShdw>
          </a:effectLst>
        </p:spPr>
      </p:pic>
      <p:pic>
        <p:nvPicPr>
          <p:cNvPr id="8" name="Picture 7" title="Levels of progress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3048000"/>
            <a:ext cx="3352800" cy="2233406"/>
          </a:xfrm>
          <a:prstGeom prst="rect">
            <a:avLst/>
          </a:prstGeom>
          <a:effectLst>
            <a:outerShdw blurRad="63500" sx="102000" sy="102000" algn="ctr" rotWithShape="0">
              <a:prstClr val="black">
                <a:alpha val="40000"/>
              </a:prstClr>
            </a:outerShdw>
          </a:effectLst>
        </p:spPr>
      </p:pic>
      <p:pic>
        <p:nvPicPr>
          <p:cNvPr id="7" name="Picture 6" title="Levels of progress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524000"/>
            <a:ext cx="3048000" cy="2144504"/>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3966429" y="1272813"/>
            <a:ext cx="4876800" cy="1323439"/>
          </a:xfrm>
          <a:prstGeom prst="rect">
            <a:avLst/>
          </a:prstGeom>
          <a:noFill/>
        </p:spPr>
        <p:txBody>
          <a:bodyPr wrap="square" rtlCol="0">
            <a:spAutoFit/>
          </a:bodyPr>
          <a:lstStyle/>
          <a:p>
            <a:pPr algn="ctr"/>
            <a:r>
              <a:rPr lang="en-US" sz="4000" b="1" dirty="0">
                <a:solidFill>
                  <a:schemeClr val="accent2">
                    <a:lumMod val="75000"/>
                  </a:schemeClr>
                </a:solidFill>
              </a:rPr>
              <a:t>Team Teaching Progressions </a:t>
            </a:r>
          </a:p>
        </p:txBody>
      </p:sp>
    </p:spTree>
    <p:extLst>
      <p:ext uri="{BB962C8B-B14F-4D97-AF65-F5344CB8AC3E}">
        <p14:creationId xmlns:p14="http://schemas.microsoft.com/office/powerpoint/2010/main" val="18207427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Overview p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973" y="1298448"/>
            <a:ext cx="7190055" cy="5303520"/>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101641359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Engagement p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252" y="1298448"/>
            <a:ext cx="7077496" cy="5303520"/>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358545031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Level b Expor, Explain, Elaborate 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595" y="1298448"/>
            <a:ext cx="7120810" cy="530352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16228795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Activy 3 p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24" y="1298448"/>
            <a:ext cx="7002352" cy="5303520"/>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358563336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Correlation inform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660" y="1298448"/>
            <a:ext cx="7218680" cy="5303520"/>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161626517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Evaluation p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787" y="1298448"/>
            <a:ext cx="7168426" cy="5303520"/>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193155243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Enrichment p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105" y="1298448"/>
            <a:ext cx="7345790" cy="5303520"/>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4269224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3" descr="SFI_00001_S_4cl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124200"/>
            <a:ext cx="14335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Extforestry id col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122613"/>
            <a:ext cx="1138238"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124200"/>
            <a:ext cx="6400800" cy="3352800"/>
          </a:xfrm>
        </p:spPr>
        <p:txBody>
          <a:bodyPr rtlCol="0">
            <a:normAutofit fontScale="92500" lnSpcReduction="20000"/>
          </a:bodyPr>
          <a:lstStyle/>
          <a:p>
            <a:pPr eaLnBrk="1" hangingPunct="1">
              <a:lnSpc>
                <a:spcPct val="90000"/>
              </a:lnSpc>
              <a:defRPr/>
            </a:pPr>
            <a:r>
              <a:rPr lang="en-US" altLang="en-US" dirty="0"/>
              <a:t>Cindy Peterson</a:t>
            </a:r>
          </a:p>
          <a:p>
            <a:pPr eaLnBrk="1" hangingPunct="1">
              <a:lnSpc>
                <a:spcPct val="90000"/>
              </a:lnSpc>
              <a:defRPr/>
            </a:pPr>
            <a:r>
              <a:rPr lang="en-US" altLang="en-US" dirty="0"/>
              <a:t>MSU Extension Forestry</a:t>
            </a:r>
          </a:p>
          <a:p>
            <a:pPr eaLnBrk="1" hangingPunct="1">
              <a:lnSpc>
                <a:spcPct val="90000"/>
              </a:lnSpc>
              <a:defRPr/>
            </a:pPr>
            <a:r>
              <a:rPr lang="en-US" altLang="en-US" dirty="0"/>
              <a:t>Associate Forestry Specialist</a:t>
            </a:r>
          </a:p>
          <a:p>
            <a:pPr eaLnBrk="1" hangingPunct="1">
              <a:lnSpc>
                <a:spcPct val="90000"/>
              </a:lnSpc>
              <a:defRPr/>
            </a:pPr>
            <a:r>
              <a:rPr lang="en-US" altLang="en-US" dirty="0"/>
              <a:t>32 Campus Drive MS0606</a:t>
            </a:r>
          </a:p>
          <a:p>
            <a:pPr eaLnBrk="1" hangingPunct="1">
              <a:lnSpc>
                <a:spcPct val="90000"/>
              </a:lnSpc>
              <a:defRPr/>
            </a:pPr>
            <a:r>
              <a:rPr lang="en-US" altLang="en-US" dirty="0"/>
              <a:t>Missoula MT 59812-0606</a:t>
            </a:r>
          </a:p>
          <a:p>
            <a:pPr eaLnBrk="1" hangingPunct="1">
              <a:lnSpc>
                <a:spcPct val="90000"/>
              </a:lnSpc>
              <a:defRPr/>
            </a:pPr>
            <a:r>
              <a:rPr lang="en-US" altLang="en-US" dirty="0"/>
              <a:t>(406) 243-4706</a:t>
            </a:r>
          </a:p>
          <a:p>
            <a:pPr eaLnBrk="1" hangingPunct="1">
              <a:lnSpc>
                <a:spcPct val="90000"/>
              </a:lnSpc>
              <a:defRPr/>
            </a:pPr>
            <a:r>
              <a:rPr lang="en-US" altLang="en-US" dirty="0" smtClean="0">
                <a:hlinkClick r:id="rId5"/>
              </a:rPr>
              <a:t>cindy.peterson@umontana.edu</a:t>
            </a:r>
            <a:endParaRPr lang="en-US" altLang="en-US" dirty="0"/>
          </a:p>
          <a:p>
            <a:pPr eaLnBrk="1" hangingPunct="1">
              <a:lnSpc>
                <a:spcPct val="90000"/>
              </a:lnSpc>
              <a:defRPr/>
            </a:pPr>
            <a:r>
              <a:rPr lang="en-US" altLang="en-US" dirty="0" smtClean="0"/>
              <a:t>www.forestry.msuextension.org</a:t>
            </a:r>
            <a:endParaRPr lang="en-US" altLang="en-US" dirty="0"/>
          </a:p>
          <a:p>
            <a:pPr eaLnBrk="1" fontAlgn="auto" hangingPunct="1">
              <a:spcAft>
                <a:spcPts val="0"/>
              </a:spcAft>
              <a:defRPr/>
            </a:pPr>
            <a:endParaRPr lang="en-US" dirty="0"/>
          </a:p>
        </p:txBody>
      </p:sp>
    </p:spTree>
    <p:extLst>
      <p:ext uri="{BB962C8B-B14F-4D97-AF65-F5344CB8AC3E}">
        <p14:creationId xmlns:p14="http://schemas.microsoft.com/office/powerpoint/2010/main" val="1009061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title="Tools p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932" y="1298448"/>
            <a:ext cx="7104136" cy="5303520"/>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94209096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Standards 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89" y="1298448"/>
            <a:ext cx="7262422" cy="530352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8943879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Learning Centers 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414" y="1298448"/>
            <a:ext cx="7133173" cy="530352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77041618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Conceptual framework 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79" y="1298448"/>
            <a:ext cx="7143643" cy="530352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87002090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Technical support 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85" y="1298448"/>
            <a:ext cx="7189631" cy="530352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22645146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children's hands on tree trun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276600"/>
            <a:ext cx="4914984" cy="3275856"/>
          </a:xfrm>
          <a:prstGeom prst="rect">
            <a:avLst/>
          </a:prstGeom>
          <a:effectLst>
            <a:outerShdw blurRad="63500" sx="102000" sy="102000" algn="ctr" rotWithShape="0">
              <a:prstClr val="black">
                <a:alpha val="40000"/>
              </a:prstClr>
            </a:outerShdw>
          </a:effectLst>
        </p:spPr>
      </p:pic>
      <p:sp>
        <p:nvSpPr>
          <p:cNvPr id="2" name="Title 1"/>
          <p:cNvSpPr>
            <a:spLocks noGrp="1"/>
          </p:cNvSpPr>
          <p:nvPr>
            <p:ph type="ctrTitle"/>
          </p:nvPr>
        </p:nvSpPr>
        <p:spPr>
          <a:xfrm>
            <a:off x="4648200" y="3474433"/>
            <a:ext cx="4131525" cy="2581711"/>
          </a:xfrm>
        </p:spPr>
        <p:txBody>
          <a:bodyPr>
            <a:normAutofit/>
          </a:bodyPr>
          <a:lstStyle/>
          <a:p>
            <a:r>
              <a:rPr lang="en-US" dirty="0"/>
              <a:t>    Adopt a Tree</a:t>
            </a:r>
          </a:p>
        </p:txBody>
      </p:sp>
    </p:spTree>
    <p:extLst>
      <p:ext uri="{BB962C8B-B14F-4D97-AF65-F5344CB8AC3E}">
        <p14:creationId xmlns:p14="http://schemas.microsoft.com/office/powerpoint/2010/main" val="251378081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Tree data levels">
            <a:extLst>
              <a:ext uri="{FF2B5EF4-FFF2-40B4-BE49-F238E27FC236}">
                <a16:creationId xmlns:a16="http://schemas.microsoft.com/office/drawing/2014/main" id="{AAD367E1-B4E3-466B-B8E2-DE452C8BBF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133600"/>
            <a:ext cx="5570795" cy="4509083"/>
          </a:xfrm>
          <a:prstGeom prst="rect">
            <a:avLst/>
          </a:prstGeom>
          <a:effectLst>
            <a:outerShdw blurRad="63500" sx="102000" sy="102000" algn="ctr" rotWithShape="0">
              <a:prstClr val="black">
                <a:alpha val="40000"/>
              </a:prstClr>
            </a:outerShdw>
          </a:effectLst>
        </p:spPr>
      </p:pic>
      <p:sp>
        <p:nvSpPr>
          <p:cNvPr id="2" name="TextBox 1"/>
          <p:cNvSpPr txBox="1"/>
          <p:nvPr/>
        </p:nvSpPr>
        <p:spPr>
          <a:xfrm>
            <a:off x="1447800" y="1219200"/>
            <a:ext cx="6705600" cy="707886"/>
          </a:xfrm>
          <a:prstGeom prst="rect">
            <a:avLst/>
          </a:prstGeom>
          <a:noFill/>
        </p:spPr>
        <p:txBody>
          <a:bodyPr wrap="square" rtlCol="0">
            <a:spAutoFit/>
          </a:bodyPr>
          <a:lstStyle/>
          <a:p>
            <a:r>
              <a:rPr lang="en-US" sz="4000" dirty="0">
                <a:solidFill>
                  <a:schemeClr val="accent1">
                    <a:lumMod val="75000"/>
                  </a:schemeClr>
                </a:solidFill>
              </a:rPr>
              <a:t>Adopt a Tree—Three Levels</a:t>
            </a:r>
          </a:p>
        </p:txBody>
      </p:sp>
    </p:spTree>
    <p:extLst>
      <p:ext uri="{BB962C8B-B14F-4D97-AF65-F5344CB8AC3E}">
        <p14:creationId xmlns:p14="http://schemas.microsoft.com/office/powerpoint/2010/main" val="416601257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5"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title="My Tree Journal handout pag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1363" y="470647"/>
            <a:ext cx="4641274" cy="6006354"/>
          </a:xfrm>
          <a:prstGeom prst="rect">
            <a:avLst/>
          </a:prstGeom>
          <a:effectLst>
            <a:outerShdw blurRad="63500" sx="102000" sy="102000" algn="ctr" rotWithShape="0">
              <a:prstClr val="black">
                <a:alpha val="40000"/>
              </a:prstClr>
            </a:outerShdw>
          </a:effectLst>
        </p:spPr>
      </p:pic>
    </p:spTree>
    <p:custDataLst>
      <p:tags r:id="rId2"/>
    </p:custDataLst>
    <p:extLst>
      <p:ext uri="{BB962C8B-B14F-4D97-AF65-F5344CB8AC3E}">
        <p14:creationId xmlns:p14="http://schemas.microsoft.com/office/powerpoint/2010/main" val="1568088861"/>
      </p:ext>
    </p:extLst>
  </p:cSld>
  <p:clrMapOvr>
    <a:overrideClrMapping bg1="lt1" tx1="dk1" bg2="lt2" tx2="dk2" accent1="accent1" accent2="accent2" accent3="accent3" accent4="accent4" accent5="accent5" accent6="accent6" hlink="hlink" folHlink="folHlink"/>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38200"/>
          </a:xfrm>
        </p:spPr>
        <p:txBody>
          <a:bodyPr>
            <a:normAutofit fontScale="90000"/>
          </a:bodyPr>
          <a:lstStyle/>
          <a:p>
            <a:r>
              <a:rPr lang="en-US" dirty="0" err="1"/>
              <a:t>Treemendous</a:t>
            </a:r>
            <a:r>
              <a:rPr lang="en-US" dirty="0"/>
              <a:t> Science! Activities—Level A</a:t>
            </a:r>
          </a:p>
        </p:txBody>
      </p:sp>
      <p:sp>
        <p:nvSpPr>
          <p:cNvPr id="3" name="Content Placeholder 2"/>
          <p:cNvSpPr>
            <a:spLocks noGrp="1"/>
          </p:cNvSpPr>
          <p:nvPr>
            <p:ph idx="1"/>
          </p:nvPr>
        </p:nvSpPr>
        <p:spPr>
          <a:xfrm>
            <a:off x="914400" y="2286000"/>
            <a:ext cx="7543800" cy="3505200"/>
          </a:xfrm>
        </p:spPr>
        <p:txBody>
          <a:bodyPr>
            <a:normAutofit/>
          </a:bodyPr>
          <a:lstStyle/>
          <a:p>
            <a:pPr marL="0" indent="0">
              <a:buNone/>
            </a:pPr>
            <a:r>
              <a:rPr lang="en-US" b="1" dirty="0">
                <a:solidFill>
                  <a:srgbClr val="000000"/>
                </a:solidFill>
              </a:rPr>
              <a:t>1:	The Closer You Look</a:t>
            </a:r>
          </a:p>
          <a:p>
            <a:pPr marL="0" indent="0">
              <a:buNone/>
            </a:pPr>
            <a:r>
              <a:rPr lang="en-US" sz="2000" dirty="0">
                <a:solidFill>
                  <a:srgbClr val="000000"/>
                </a:solidFill>
              </a:rPr>
              <a:t>	</a:t>
            </a:r>
            <a:r>
              <a:rPr lang="en-US" sz="2400" dirty="0">
                <a:solidFill>
                  <a:srgbClr val="000000"/>
                </a:solidFill>
              </a:rPr>
              <a:t>Collect data about trees.</a:t>
            </a:r>
          </a:p>
          <a:p>
            <a:pPr marL="0" indent="0">
              <a:buNone/>
            </a:pPr>
            <a:endParaRPr lang="en-US" sz="1000" b="1" dirty="0">
              <a:solidFill>
                <a:srgbClr val="000000"/>
              </a:solidFill>
            </a:endParaRPr>
          </a:p>
          <a:p>
            <a:pPr marL="0" indent="0">
              <a:buNone/>
            </a:pPr>
            <a:r>
              <a:rPr lang="en-US" b="1" dirty="0">
                <a:solidFill>
                  <a:schemeClr val="accent3">
                    <a:lumMod val="75000"/>
                  </a:schemeClr>
                </a:solidFill>
              </a:rPr>
              <a:t>2:	To Be a Tree</a:t>
            </a:r>
          </a:p>
          <a:p>
            <a:pPr marL="0" indent="0">
              <a:buNone/>
            </a:pPr>
            <a:r>
              <a:rPr lang="en-US" b="1" dirty="0">
                <a:solidFill>
                  <a:schemeClr val="accent3">
                    <a:lumMod val="75000"/>
                  </a:schemeClr>
                </a:solidFill>
              </a:rPr>
              <a:t>	</a:t>
            </a:r>
            <a:r>
              <a:rPr lang="en-US" sz="2400" dirty="0">
                <a:solidFill>
                  <a:schemeClr val="accent3">
                    <a:lumMod val="75000"/>
                  </a:schemeClr>
                </a:solidFill>
              </a:rPr>
              <a:t>Create a model of a tree.</a:t>
            </a:r>
          </a:p>
          <a:p>
            <a:pPr marL="0" indent="0">
              <a:buNone/>
            </a:pPr>
            <a:endParaRPr lang="en-US" sz="1000" b="1" dirty="0">
              <a:solidFill>
                <a:srgbClr val="000000"/>
              </a:solidFill>
            </a:endParaRPr>
          </a:p>
          <a:p>
            <a:pPr marL="0" indent="0">
              <a:buNone/>
            </a:pPr>
            <a:r>
              <a:rPr lang="en-US" b="1" dirty="0">
                <a:solidFill>
                  <a:srgbClr val="000000"/>
                </a:solidFill>
              </a:rPr>
              <a:t>3:	Adopt a Tree</a:t>
            </a:r>
          </a:p>
          <a:p>
            <a:pPr marL="0" indent="0">
              <a:buNone/>
            </a:pPr>
            <a:r>
              <a:rPr lang="en-US" sz="2400" b="1" dirty="0">
                <a:solidFill>
                  <a:srgbClr val="000000"/>
                </a:solidFill>
              </a:rPr>
              <a:t>	</a:t>
            </a:r>
            <a:r>
              <a:rPr lang="en-US" sz="2400" dirty="0">
                <a:solidFill>
                  <a:srgbClr val="000000"/>
                </a:solidFill>
              </a:rPr>
              <a:t>Observe a tree over time to look for patterns.</a:t>
            </a:r>
            <a:endParaRPr lang="en-US" sz="2400" dirty="0"/>
          </a:p>
        </p:txBody>
      </p:sp>
    </p:spTree>
    <p:custDataLst>
      <p:tags r:id="rId1"/>
    </p:custDataLst>
    <p:extLst>
      <p:ext uri="{BB962C8B-B14F-4D97-AF65-F5344CB8AC3E}">
        <p14:creationId xmlns:p14="http://schemas.microsoft.com/office/powerpoint/2010/main" val="344227179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38200"/>
          </a:xfrm>
        </p:spPr>
        <p:txBody>
          <a:bodyPr>
            <a:normAutofit fontScale="90000"/>
          </a:bodyPr>
          <a:lstStyle/>
          <a:p>
            <a:r>
              <a:rPr lang="en-US" dirty="0" err="1"/>
              <a:t>Treemendous</a:t>
            </a:r>
            <a:r>
              <a:rPr lang="en-US" dirty="0"/>
              <a:t> Science! Activities—Level B</a:t>
            </a:r>
          </a:p>
        </p:txBody>
      </p:sp>
      <p:sp>
        <p:nvSpPr>
          <p:cNvPr id="3" name="Content Placeholder 2"/>
          <p:cNvSpPr>
            <a:spLocks noGrp="1"/>
          </p:cNvSpPr>
          <p:nvPr>
            <p:ph idx="1"/>
          </p:nvPr>
        </p:nvSpPr>
        <p:spPr>
          <a:xfrm>
            <a:off x="914400" y="2286000"/>
            <a:ext cx="7543800" cy="4419600"/>
          </a:xfrm>
        </p:spPr>
        <p:txBody>
          <a:bodyPr>
            <a:normAutofit lnSpcReduction="10000"/>
          </a:bodyPr>
          <a:lstStyle/>
          <a:p>
            <a:pPr marL="0" indent="0">
              <a:buNone/>
            </a:pPr>
            <a:r>
              <a:rPr lang="en-US" b="1" dirty="0">
                <a:solidFill>
                  <a:srgbClr val="000000"/>
                </a:solidFill>
              </a:rPr>
              <a:t>1:	Adopt a Tree</a:t>
            </a:r>
          </a:p>
          <a:p>
            <a:pPr marL="0" indent="0">
              <a:buNone/>
            </a:pPr>
            <a:r>
              <a:rPr lang="en-US" b="1" dirty="0">
                <a:solidFill>
                  <a:srgbClr val="000000"/>
                </a:solidFill>
              </a:rPr>
              <a:t>	</a:t>
            </a:r>
            <a:r>
              <a:rPr lang="en-US" sz="2400" dirty="0">
                <a:solidFill>
                  <a:srgbClr val="000000"/>
                </a:solidFill>
              </a:rPr>
              <a:t>Observe a tree over time to look for patterns.</a:t>
            </a:r>
            <a:endParaRPr lang="en-US" sz="2400" dirty="0"/>
          </a:p>
          <a:p>
            <a:pPr marL="0" indent="0">
              <a:buNone/>
            </a:pPr>
            <a:endParaRPr lang="en-US" sz="1000" b="1" dirty="0">
              <a:solidFill>
                <a:srgbClr val="000000"/>
              </a:solidFill>
            </a:endParaRPr>
          </a:p>
          <a:p>
            <a:pPr marL="0" indent="0">
              <a:buNone/>
            </a:pPr>
            <a:r>
              <a:rPr lang="en-US" b="1" dirty="0">
                <a:solidFill>
                  <a:schemeClr val="accent3">
                    <a:lumMod val="75000"/>
                  </a:schemeClr>
                </a:solidFill>
              </a:rPr>
              <a:t>2:	Signs of Fall</a:t>
            </a:r>
          </a:p>
          <a:p>
            <a:pPr marL="0" indent="0">
              <a:buNone/>
            </a:pPr>
            <a:r>
              <a:rPr lang="en-US" b="1" dirty="0">
                <a:solidFill>
                  <a:schemeClr val="accent3">
                    <a:lumMod val="75000"/>
                  </a:schemeClr>
                </a:solidFill>
              </a:rPr>
              <a:t>	</a:t>
            </a:r>
            <a:r>
              <a:rPr lang="en-US" sz="2400" dirty="0">
                <a:solidFill>
                  <a:schemeClr val="accent3">
                    <a:lumMod val="75000"/>
                  </a:schemeClr>
                </a:solidFill>
              </a:rPr>
              <a:t>Gather data about trees as fall approaches.</a:t>
            </a:r>
          </a:p>
          <a:p>
            <a:pPr marL="0" indent="0">
              <a:buNone/>
            </a:pPr>
            <a:endParaRPr lang="en-US" sz="1000" b="1" dirty="0">
              <a:solidFill>
                <a:srgbClr val="000000"/>
              </a:solidFill>
            </a:endParaRPr>
          </a:p>
          <a:p>
            <a:pPr marL="0" indent="0">
              <a:buNone/>
            </a:pPr>
            <a:r>
              <a:rPr lang="en-US" b="1" dirty="0">
                <a:solidFill>
                  <a:srgbClr val="000000"/>
                </a:solidFill>
              </a:rPr>
              <a:t>3:	Every Tree for Itself</a:t>
            </a:r>
          </a:p>
          <a:p>
            <a:pPr marL="0" indent="0">
              <a:buNone/>
            </a:pPr>
            <a:r>
              <a:rPr lang="en-US" sz="2400" b="1" dirty="0">
                <a:solidFill>
                  <a:srgbClr val="000000"/>
                </a:solidFill>
              </a:rPr>
              <a:t>	</a:t>
            </a:r>
            <a:r>
              <a:rPr lang="en-US" sz="2400" dirty="0">
                <a:solidFill>
                  <a:srgbClr val="000000"/>
                </a:solidFill>
              </a:rPr>
              <a:t>Model the conditions that trees need to grow.</a:t>
            </a:r>
          </a:p>
          <a:p>
            <a:pPr marL="0" indent="0">
              <a:buNone/>
            </a:pPr>
            <a:endParaRPr lang="en-US" sz="1000" b="1" dirty="0">
              <a:solidFill>
                <a:srgbClr val="000000"/>
              </a:solidFill>
            </a:endParaRPr>
          </a:p>
          <a:p>
            <a:pPr marL="0" indent="0">
              <a:buNone/>
            </a:pPr>
            <a:r>
              <a:rPr lang="en-US" sz="2400" b="1" dirty="0">
                <a:solidFill>
                  <a:schemeClr val="accent1">
                    <a:lumMod val="75000"/>
                  </a:schemeClr>
                </a:solidFill>
              </a:rPr>
              <a:t>4:	Bursting Buds</a:t>
            </a:r>
          </a:p>
          <a:p>
            <a:pPr marL="0" indent="0">
              <a:buNone/>
            </a:pPr>
            <a:r>
              <a:rPr lang="en-US" sz="2400" b="1" dirty="0">
                <a:solidFill>
                  <a:schemeClr val="accent1">
                    <a:lumMod val="75000"/>
                  </a:schemeClr>
                </a:solidFill>
              </a:rPr>
              <a:t>	</a:t>
            </a:r>
            <a:r>
              <a:rPr lang="en-US" sz="2400" dirty="0">
                <a:solidFill>
                  <a:schemeClr val="accent1">
                    <a:lumMod val="75000"/>
                  </a:schemeClr>
                </a:solidFill>
              </a:rPr>
              <a:t>Observe leaf buds over time.</a:t>
            </a:r>
          </a:p>
          <a:p>
            <a:pPr marL="0" indent="0">
              <a:buNone/>
            </a:pPr>
            <a:endParaRPr lang="en-US" sz="2400" dirty="0"/>
          </a:p>
        </p:txBody>
      </p:sp>
    </p:spTree>
    <p:custDataLst>
      <p:tags r:id="rId1"/>
    </p:custDataLst>
    <p:extLst>
      <p:ext uri="{BB962C8B-B14F-4D97-AF65-F5344CB8AC3E}">
        <p14:creationId xmlns:p14="http://schemas.microsoft.com/office/powerpoint/2010/main" val="24112593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Students and forest measurement">
            <a:extLst>
              <a:ext uri="{FF2B5EF4-FFF2-40B4-BE49-F238E27FC236}">
                <a16:creationId xmlns:a16="http://schemas.microsoft.com/office/drawing/2014/main" id="{D5461186-C8DD-4C3A-AA19-407FA8A684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3235" y="2057400"/>
            <a:ext cx="2878161" cy="4317241"/>
          </a:xfrm>
          <a:prstGeom prst="rect">
            <a:avLst/>
          </a:prstGeom>
          <a:ln>
            <a:solidFill>
              <a:schemeClr val="tx1"/>
            </a:solidFill>
          </a:ln>
        </p:spPr>
      </p:pic>
      <p:sp>
        <p:nvSpPr>
          <p:cNvPr id="3" name="Content Placeholder 2"/>
          <p:cNvSpPr>
            <a:spLocks noGrp="1"/>
          </p:cNvSpPr>
          <p:nvPr>
            <p:ph idx="1"/>
          </p:nvPr>
        </p:nvSpPr>
        <p:spPr>
          <a:xfrm>
            <a:off x="609600" y="2054087"/>
            <a:ext cx="4800600" cy="4525963"/>
          </a:xfrm>
        </p:spPr>
        <p:txBody>
          <a:bodyPr>
            <a:normAutofit/>
          </a:bodyPr>
          <a:lstStyle/>
          <a:p>
            <a:pPr algn="ctr">
              <a:buNone/>
            </a:pPr>
            <a:r>
              <a:rPr lang="en-US" sz="2800" b="1" dirty="0"/>
              <a:t>A Comprehensive</a:t>
            </a:r>
          </a:p>
          <a:p>
            <a:pPr algn="ctr">
              <a:buNone/>
            </a:pPr>
            <a:r>
              <a:rPr lang="en-US" sz="2800" b="1" dirty="0"/>
              <a:t>Environmental Education</a:t>
            </a:r>
          </a:p>
          <a:p>
            <a:pPr algn="ctr">
              <a:buNone/>
            </a:pPr>
            <a:r>
              <a:rPr lang="en-US" sz="2800" b="1" dirty="0"/>
              <a:t>Program </a:t>
            </a:r>
            <a:br>
              <a:rPr lang="en-US" sz="2800" b="1" dirty="0"/>
            </a:br>
            <a:endParaRPr lang="en-US" sz="2800" b="1" dirty="0"/>
          </a:p>
          <a:p>
            <a:pPr lvl="1">
              <a:buFont typeface="Wingdings" panose="05000000000000000000" pitchFamily="2" charset="2"/>
              <a:buChar char="§"/>
            </a:pPr>
            <a:r>
              <a:rPr lang="en-US" sz="2400" dirty="0">
                <a:solidFill>
                  <a:prstClr val="black"/>
                </a:solidFill>
              </a:rPr>
              <a:t>High quality, preK-12 curriculum materials</a:t>
            </a:r>
          </a:p>
          <a:p>
            <a:pPr lvl="1">
              <a:buFont typeface="Wingdings" panose="05000000000000000000" pitchFamily="2" charset="2"/>
              <a:buChar char="§"/>
            </a:pPr>
            <a:r>
              <a:rPr lang="en-US" sz="2400" dirty="0"/>
              <a:t>Professional development for educators</a:t>
            </a:r>
          </a:p>
          <a:p>
            <a:pPr lvl="1">
              <a:buFont typeface="Wingdings" panose="05000000000000000000" pitchFamily="2" charset="2"/>
              <a:buChar char="§"/>
            </a:pPr>
            <a:r>
              <a:rPr lang="en-US" sz="2400" dirty="0"/>
              <a:t>International network of partners</a:t>
            </a:r>
          </a:p>
          <a:p>
            <a:pPr marL="457200" lvl="1" indent="0">
              <a:buNone/>
            </a:pPr>
            <a:endParaRPr lang="en-US" sz="2400" dirty="0"/>
          </a:p>
        </p:txBody>
      </p:sp>
      <p:sp>
        <p:nvSpPr>
          <p:cNvPr id="5" name="Title 1"/>
          <p:cNvSpPr txBox="1">
            <a:spLocks/>
          </p:cNvSpPr>
          <p:nvPr/>
        </p:nvSpPr>
        <p:spPr>
          <a:xfrm>
            <a:off x="457200" y="10668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7030A0"/>
                </a:solidFill>
                <a:effectLst/>
                <a:uLnTx/>
                <a:uFillTx/>
                <a:latin typeface="+mj-lt"/>
                <a:ea typeface="+mj-ea"/>
                <a:cs typeface="+mj-cs"/>
              </a:rPr>
              <a:t>Project Learning Tree</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38200"/>
          </a:xfrm>
        </p:spPr>
        <p:txBody>
          <a:bodyPr>
            <a:normAutofit fontScale="90000"/>
          </a:bodyPr>
          <a:lstStyle/>
          <a:p>
            <a:r>
              <a:rPr lang="en-US" dirty="0" err="1"/>
              <a:t>Treemendous</a:t>
            </a:r>
            <a:r>
              <a:rPr lang="en-US" dirty="0"/>
              <a:t> Science! Activities—Level C</a:t>
            </a:r>
          </a:p>
        </p:txBody>
      </p:sp>
      <p:sp>
        <p:nvSpPr>
          <p:cNvPr id="3" name="Content Placeholder 2"/>
          <p:cNvSpPr>
            <a:spLocks noGrp="1"/>
          </p:cNvSpPr>
          <p:nvPr>
            <p:ph idx="1"/>
          </p:nvPr>
        </p:nvSpPr>
        <p:spPr>
          <a:xfrm>
            <a:off x="914400" y="2286000"/>
            <a:ext cx="7543800" cy="4419600"/>
          </a:xfrm>
        </p:spPr>
        <p:txBody>
          <a:bodyPr>
            <a:normAutofit fontScale="85000" lnSpcReduction="20000"/>
          </a:bodyPr>
          <a:lstStyle/>
          <a:p>
            <a:pPr marL="0" indent="0">
              <a:buNone/>
            </a:pPr>
            <a:r>
              <a:rPr lang="en-US" b="1" dirty="0">
                <a:solidFill>
                  <a:srgbClr val="000000"/>
                </a:solidFill>
              </a:rPr>
              <a:t>1:	Adopt a Tree</a:t>
            </a:r>
          </a:p>
          <a:p>
            <a:pPr marL="0" indent="0">
              <a:buNone/>
            </a:pPr>
            <a:r>
              <a:rPr lang="en-US" b="1" dirty="0">
                <a:solidFill>
                  <a:srgbClr val="000000"/>
                </a:solidFill>
              </a:rPr>
              <a:t>	</a:t>
            </a:r>
            <a:r>
              <a:rPr lang="en-US" sz="2400" dirty="0">
                <a:solidFill>
                  <a:srgbClr val="000000"/>
                </a:solidFill>
              </a:rPr>
              <a:t>Observe a tree over time to look for patterns.</a:t>
            </a:r>
            <a:endParaRPr lang="en-US" sz="2400" dirty="0"/>
          </a:p>
          <a:p>
            <a:pPr marL="0" indent="0">
              <a:buNone/>
            </a:pPr>
            <a:endParaRPr lang="en-US" sz="1000" b="1" dirty="0">
              <a:solidFill>
                <a:srgbClr val="000000"/>
              </a:solidFill>
            </a:endParaRPr>
          </a:p>
          <a:p>
            <a:pPr marL="0" indent="0">
              <a:buNone/>
            </a:pPr>
            <a:r>
              <a:rPr lang="en-US" b="1" dirty="0">
                <a:solidFill>
                  <a:schemeClr val="accent3">
                    <a:lumMod val="75000"/>
                  </a:schemeClr>
                </a:solidFill>
              </a:rPr>
              <a:t>2:	Get in Touch with Trees</a:t>
            </a:r>
          </a:p>
          <a:p>
            <a:pPr marL="0" indent="0">
              <a:buNone/>
            </a:pPr>
            <a:r>
              <a:rPr lang="en-US" b="1" dirty="0">
                <a:solidFill>
                  <a:schemeClr val="accent3">
                    <a:lumMod val="75000"/>
                  </a:schemeClr>
                </a:solidFill>
              </a:rPr>
              <a:t>	</a:t>
            </a:r>
            <a:r>
              <a:rPr lang="en-US" sz="2400" dirty="0">
                <a:solidFill>
                  <a:schemeClr val="accent3">
                    <a:lumMod val="75000"/>
                  </a:schemeClr>
                </a:solidFill>
              </a:rPr>
              <a:t>Explore the different parts of trees.</a:t>
            </a:r>
          </a:p>
          <a:p>
            <a:pPr marL="0" indent="0">
              <a:buNone/>
            </a:pPr>
            <a:endParaRPr lang="en-US" sz="1000" b="1" dirty="0">
              <a:solidFill>
                <a:srgbClr val="000000"/>
              </a:solidFill>
            </a:endParaRPr>
          </a:p>
          <a:p>
            <a:pPr marL="0" indent="0">
              <a:buNone/>
            </a:pPr>
            <a:r>
              <a:rPr lang="en-US" b="1" dirty="0">
                <a:solidFill>
                  <a:srgbClr val="000000"/>
                </a:solidFill>
              </a:rPr>
              <a:t>3:	Trees as Habitats</a:t>
            </a:r>
          </a:p>
          <a:p>
            <a:pPr marL="0" indent="0">
              <a:buNone/>
            </a:pPr>
            <a:r>
              <a:rPr lang="en-US" sz="2400" b="1" dirty="0">
                <a:solidFill>
                  <a:srgbClr val="000000"/>
                </a:solidFill>
              </a:rPr>
              <a:t>	</a:t>
            </a:r>
            <a:r>
              <a:rPr lang="en-US" sz="2400" dirty="0">
                <a:solidFill>
                  <a:srgbClr val="000000"/>
                </a:solidFill>
              </a:rPr>
              <a:t>Inventory animals living in and among a tree.</a:t>
            </a:r>
          </a:p>
          <a:p>
            <a:pPr marL="0" indent="0">
              <a:buNone/>
            </a:pPr>
            <a:endParaRPr lang="en-US" sz="1000" b="1" dirty="0">
              <a:solidFill>
                <a:srgbClr val="000000"/>
              </a:solidFill>
            </a:endParaRPr>
          </a:p>
          <a:p>
            <a:pPr marL="0" indent="0">
              <a:buNone/>
            </a:pPr>
            <a:r>
              <a:rPr lang="en-US" b="1" dirty="0">
                <a:solidFill>
                  <a:schemeClr val="accent1">
                    <a:lumMod val="75000"/>
                  </a:schemeClr>
                </a:solidFill>
              </a:rPr>
              <a:t>4:	Schoolyard Safari</a:t>
            </a:r>
          </a:p>
          <a:p>
            <a:pPr marL="0" indent="0">
              <a:buNone/>
            </a:pPr>
            <a:r>
              <a:rPr lang="en-US" sz="2400" b="1" dirty="0">
                <a:solidFill>
                  <a:schemeClr val="accent1">
                    <a:lumMod val="75000"/>
                  </a:schemeClr>
                </a:solidFill>
              </a:rPr>
              <a:t>	</a:t>
            </a:r>
            <a:r>
              <a:rPr lang="en-US" sz="2400" dirty="0">
                <a:solidFill>
                  <a:schemeClr val="accent1">
                    <a:lumMod val="75000"/>
                  </a:schemeClr>
                </a:solidFill>
              </a:rPr>
              <a:t>Look for ways organisms use trees on the school grounds.</a:t>
            </a:r>
          </a:p>
          <a:p>
            <a:pPr marL="0" indent="0">
              <a:buNone/>
            </a:pPr>
            <a:endParaRPr lang="en-US" sz="1100" dirty="0">
              <a:solidFill>
                <a:schemeClr val="accent1">
                  <a:lumMod val="75000"/>
                </a:schemeClr>
              </a:solidFill>
            </a:endParaRPr>
          </a:p>
          <a:p>
            <a:pPr marL="0" indent="0">
              <a:buNone/>
            </a:pPr>
            <a:r>
              <a:rPr lang="en-US" b="1" dirty="0">
                <a:solidFill>
                  <a:srgbClr val="000000"/>
                </a:solidFill>
              </a:rPr>
              <a:t>5:  Habitat Pen Pals</a:t>
            </a:r>
          </a:p>
          <a:p>
            <a:pPr marL="463550" indent="0">
              <a:buNone/>
            </a:pPr>
            <a:r>
              <a:rPr lang="en-US" sz="2400" dirty="0">
                <a:solidFill>
                  <a:srgbClr val="000000"/>
                </a:solidFill>
              </a:rPr>
              <a:t>Write letters from the perspective of organisms in different habitats.</a:t>
            </a:r>
          </a:p>
        </p:txBody>
      </p:sp>
    </p:spTree>
    <p:custDataLst>
      <p:tags r:id="rId1"/>
    </p:custDataLst>
    <p:extLst>
      <p:ext uri="{BB962C8B-B14F-4D97-AF65-F5344CB8AC3E}">
        <p14:creationId xmlns:p14="http://schemas.microsoft.com/office/powerpoint/2010/main" val="34862440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Supports for Teaching Activities</a:t>
            </a:r>
          </a:p>
        </p:txBody>
      </p:sp>
      <p:sp>
        <p:nvSpPr>
          <p:cNvPr id="3" name="Content Placeholder 2"/>
          <p:cNvSpPr>
            <a:spLocks noGrp="1"/>
          </p:cNvSpPr>
          <p:nvPr>
            <p:ph idx="1"/>
          </p:nvPr>
        </p:nvSpPr>
        <p:spPr>
          <a:xfrm>
            <a:off x="457200" y="2362200"/>
            <a:ext cx="8229600" cy="3886199"/>
          </a:xfrm>
        </p:spPr>
        <p:txBody>
          <a:bodyPr/>
          <a:lstStyle/>
          <a:p>
            <a:r>
              <a:rPr lang="en-US" dirty="0">
                <a:solidFill>
                  <a:srgbClr val="000000"/>
                </a:solidFill>
              </a:rPr>
              <a:t>Step-by-step instructions</a:t>
            </a:r>
          </a:p>
          <a:p>
            <a:r>
              <a:rPr lang="en-US" dirty="0">
                <a:solidFill>
                  <a:srgbClr val="000000"/>
                </a:solidFill>
              </a:rPr>
              <a:t>Extensive background section</a:t>
            </a:r>
          </a:p>
          <a:p>
            <a:r>
              <a:rPr lang="en-US" dirty="0">
                <a:solidFill>
                  <a:srgbClr val="000000"/>
                </a:solidFill>
              </a:rPr>
              <a:t>Vocabulary exercises</a:t>
            </a:r>
          </a:p>
          <a:p>
            <a:r>
              <a:rPr lang="en-US" dirty="0">
                <a:solidFill>
                  <a:srgbClr val="000000"/>
                </a:solidFill>
              </a:rPr>
              <a:t>Suggested books, websites, and other resources</a:t>
            </a:r>
          </a:p>
          <a:p>
            <a:r>
              <a:rPr lang="en-US" dirty="0">
                <a:solidFill>
                  <a:srgbClr val="000000"/>
                </a:solidFill>
              </a:rPr>
              <a:t>Assessment rubrics </a:t>
            </a:r>
          </a:p>
          <a:p>
            <a:r>
              <a:rPr lang="en-US" dirty="0">
                <a:solidFill>
                  <a:srgbClr val="000000"/>
                </a:solidFill>
              </a:rPr>
              <a:t>Printable and fillable student pages</a:t>
            </a:r>
          </a:p>
          <a:p>
            <a:endParaRPr lang="en-US" dirty="0"/>
          </a:p>
        </p:txBody>
      </p:sp>
    </p:spTree>
    <p:extLst>
      <p:ext uri="{BB962C8B-B14F-4D97-AF65-F5344CB8AC3E}">
        <p14:creationId xmlns:p14="http://schemas.microsoft.com/office/powerpoint/2010/main" val="358769206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2133600"/>
            <a:ext cx="8991600" cy="4191000"/>
          </a:xfrm>
        </p:spPr>
        <p:txBody>
          <a:bodyPr>
            <a:normAutofit/>
          </a:bodyPr>
          <a:lstStyle/>
          <a:p>
            <a:r>
              <a:rPr lang="en-US" dirty="0"/>
              <a:t>In-Person Professional Development</a:t>
            </a:r>
          </a:p>
          <a:p>
            <a:pPr lvl="1"/>
            <a:r>
              <a:rPr lang="en-US" dirty="0">
                <a:solidFill>
                  <a:srgbClr val="008066"/>
                </a:solidFill>
              </a:rPr>
              <a:t>Contact your PLT State Coordinator</a:t>
            </a:r>
          </a:p>
          <a:p>
            <a:pPr lvl="1"/>
            <a:r>
              <a:rPr lang="en-US" u="sng" dirty="0">
                <a:solidFill>
                  <a:srgbClr val="008066"/>
                </a:solidFill>
              </a:rPr>
              <a:t>www.plt.org/your-state-project-learning-tree-program</a:t>
            </a:r>
          </a:p>
          <a:p>
            <a:pPr marL="457200" lvl="1" indent="0">
              <a:buNone/>
            </a:pPr>
            <a:endParaRPr lang="en-US" dirty="0"/>
          </a:p>
          <a:p>
            <a:r>
              <a:rPr lang="en-US" dirty="0">
                <a:solidFill>
                  <a:prstClr val="black"/>
                </a:solidFill>
              </a:rPr>
              <a:t>Online Professional Development</a:t>
            </a:r>
          </a:p>
          <a:p>
            <a:pPr lvl="1"/>
            <a:r>
              <a:rPr lang="en-US" dirty="0">
                <a:solidFill>
                  <a:srgbClr val="008066"/>
                </a:solidFill>
              </a:rPr>
              <a:t>Self-paced online workshop included with e-unit </a:t>
            </a:r>
          </a:p>
          <a:p>
            <a:pPr lvl="1"/>
            <a:r>
              <a:rPr lang="en-US" dirty="0">
                <a:solidFill>
                  <a:srgbClr val="008066"/>
                </a:solidFill>
              </a:rPr>
              <a:t>$40 per e-unit at </a:t>
            </a:r>
            <a:r>
              <a:rPr lang="en-US" u="sng" dirty="0">
                <a:solidFill>
                  <a:srgbClr val="008066"/>
                </a:solidFill>
              </a:rPr>
              <a:t>shop.plt.org  </a:t>
            </a:r>
          </a:p>
        </p:txBody>
      </p:sp>
      <p:sp>
        <p:nvSpPr>
          <p:cNvPr id="8" name="Title 1"/>
          <p:cNvSpPr txBox="1">
            <a:spLocks/>
          </p:cNvSpPr>
          <p:nvPr/>
        </p:nvSpPr>
        <p:spPr>
          <a:xfrm>
            <a:off x="457200" y="1143000"/>
            <a:ext cx="8229600" cy="838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7030A0"/>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dirty="0">
                <a:latin typeface="Trebuchet MS"/>
              </a:rPr>
              <a:t>Obtaining PLT E-Units </a:t>
            </a:r>
            <a:endParaRPr kumimoji="0" lang="en-US" sz="3600" b="1" i="0" u="none" strike="noStrike" kern="1200" cap="none" spc="0" normalizeH="0" baseline="0" noProof="0" dirty="0">
              <a:ln>
                <a:noFill/>
              </a:ln>
              <a:solidFill>
                <a:srgbClr val="7030A0"/>
              </a:solidFill>
              <a:effectLst/>
              <a:uLnTx/>
              <a:uFillTx/>
              <a:latin typeface="Trebuchet MS"/>
              <a:ea typeface="+mj-ea"/>
              <a:cs typeface="+mj-cs"/>
            </a:endParaRPr>
          </a:p>
        </p:txBody>
      </p:sp>
    </p:spTree>
    <p:custDataLst>
      <p:tags r:id="rId1"/>
    </p:custDataLst>
    <p:extLst>
      <p:ext uri="{BB962C8B-B14F-4D97-AF65-F5344CB8AC3E}">
        <p14:creationId xmlns:p14="http://schemas.microsoft.com/office/powerpoint/2010/main" val="205206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available e-uni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2057400"/>
            <a:ext cx="7239000" cy="4420436"/>
          </a:xfrm>
          <a:prstGeom prst="rect">
            <a:avLst/>
          </a:prstGeom>
        </p:spPr>
      </p:pic>
      <p:sp>
        <p:nvSpPr>
          <p:cNvPr id="7" name="Title 1">
            <a:extLst>
              <a:ext uri="{FF2B5EF4-FFF2-40B4-BE49-F238E27FC236}">
                <a16:creationId xmlns:a16="http://schemas.microsoft.com/office/drawing/2014/main" id="{B82C9904-4991-48E8-A1ED-1C421DB51916}"/>
              </a:ext>
            </a:extLst>
          </p:cNvPr>
          <p:cNvSpPr txBox="1">
            <a:spLocks/>
          </p:cNvSpPr>
          <p:nvPr/>
        </p:nvSpPr>
        <p:spPr>
          <a:xfrm>
            <a:off x="304800" y="1219200"/>
            <a:ext cx="8229600" cy="838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7030A0"/>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dirty="0">
                <a:latin typeface="Trebuchet MS"/>
              </a:rPr>
              <a:t>Available E-Units </a:t>
            </a:r>
            <a:endParaRPr kumimoji="0" lang="en-US" sz="3600" b="1" i="0" u="none" strike="noStrike" kern="1200" cap="none" spc="0" normalizeH="0" baseline="0" noProof="0" dirty="0">
              <a:ln>
                <a:noFill/>
              </a:ln>
              <a:solidFill>
                <a:srgbClr val="7030A0"/>
              </a:solidFill>
              <a:effectLst/>
              <a:uLnTx/>
              <a:uFillTx/>
              <a:latin typeface="Trebuchet MS"/>
              <a:ea typeface="+mj-ea"/>
              <a:cs typeface="+mj-cs"/>
            </a:endParaRPr>
          </a:p>
        </p:txBody>
      </p:sp>
    </p:spTree>
    <p:custDataLst>
      <p:tags r:id="rId1"/>
    </p:custDataLst>
    <p:extLst>
      <p:ext uri="{BB962C8B-B14F-4D97-AF65-F5344CB8AC3E}">
        <p14:creationId xmlns:p14="http://schemas.microsoft.com/office/powerpoint/2010/main" val="351473852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66800" y="5791200"/>
            <a:ext cx="7467600" cy="769441"/>
          </a:xfrm>
          <a:prstGeom prst="rect">
            <a:avLst/>
          </a:prstGeom>
          <a:noFill/>
        </p:spPr>
        <p:txBody>
          <a:bodyPr wrap="square" rtlCol="0">
            <a:spAutoFit/>
          </a:bodyPr>
          <a:lstStyle/>
          <a:p>
            <a:pPr algn="ctr"/>
            <a:r>
              <a:rPr lang="en-US" sz="4400" b="1" dirty="0">
                <a:solidFill>
                  <a:srgbClr val="7030A0"/>
                </a:solidFill>
              </a:rPr>
              <a:t>Thank you!</a:t>
            </a:r>
          </a:p>
        </p:txBody>
      </p:sp>
      <p:sp>
        <p:nvSpPr>
          <p:cNvPr id="3" name="Content Placeholder 2"/>
          <p:cNvSpPr>
            <a:spLocks noGrp="1"/>
          </p:cNvSpPr>
          <p:nvPr>
            <p:ph idx="1"/>
          </p:nvPr>
        </p:nvSpPr>
        <p:spPr>
          <a:xfrm>
            <a:off x="1066800" y="2057400"/>
            <a:ext cx="6553200" cy="3429000"/>
          </a:xfrm>
        </p:spPr>
        <p:txBody>
          <a:bodyPr>
            <a:normAutofit fontScale="92500" lnSpcReduction="10000"/>
          </a:bodyPr>
          <a:lstStyle/>
          <a:p>
            <a:pPr marL="0" indent="0">
              <a:buNone/>
            </a:pPr>
            <a:r>
              <a:rPr lang="en-US" b="1" dirty="0">
                <a:solidFill>
                  <a:srgbClr val="FF0000"/>
                </a:solidFill>
              </a:rPr>
              <a:t>Presenter 1 Name</a:t>
            </a:r>
          </a:p>
          <a:p>
            <a:pPr marL="0" indent="0">
              <a:buNone/>
            </a:pPr>
            <a:r>
              <a:rPr lang="en-US" dirty="0">
                <a:solidFill>
                  <a:srgbClr val="FF0000"/>
                </a:solidFill>
              </a:rPr>
              <a:t>Presenter 1 Title, State</a:t>
            </a:r>
          </a:p>
          <a:p>
            <a:pPr marL="0" indent="0">
              <a:buNone/>
            </a:pPr>
            <a:r>
              <a:rPr lang="en-US" dirty="0">
                <a:solidFill>
                  <a:srgbClr val="FF0000"/>
                </a:solidFill>
              </a:rPr>
              <a:t>Presenter1email@xxxx.org</a:t>
            </a:r>
            <a:br>
              <a:rPr lang="en-US" dirty="0">
                <a:solidFill>
                  <a:srgbClr val="FF0000"/>
                </a:solidFill>
              </a:rPr>
            </a:br>
            <a:endParaRPr lang="en-US" dirty="0">
              <a:solidFill>
                <a:srgbClr val="FF0000"/>
              </a:solidFill>
            </a:endParaRPr>
          </a:p>
          <a:p>
            <a:pPr marL="0" indent="0">
              <a:buNone/>
            </a:pPr>
            <a:r>
              <a:rPr lang="en-US" b="1" dirty="0">
                <a:solidFill>
                  <a:srgbClr val="FF0000"/>
                </a:solidFill>
              </a:rPr>
              <a:t>Presenter 2 Name</a:t>
            </a:r>
          </a:p>
          <a:p>
            <a:pPr marL="0" indent="0">
              <a:buNone/>
            </a:pPr>
            <a:r>
              <a:rPr lang="en-US" dirty="0">
                <a:solidFill>
                  <a:srgbClr val="FF0000"/>
                </a:solidFill>
              </a:rPr>
              <a:t>Presenter 2 Title, State</a:t>
            </a:r>
          </a:p>
          <a:p>
            <a:pPr marL="0" indent="0">
              <a:buNone/>
            </a:pPr>
            <a:r>
              <a:rPr lang="en-US" dirty="0">
                <a:solidFill>
                  <a:srgbClr val="FF0000"/>
                </a:solidFill>
              </a:rPr>
              <a:t>Presenter2email@xxxx.org</a:t>
            </a:r>
          </a:p>
          <a:p>
            <a:pPr marL="0" indent="0">
              <a:buNone/>
            </a:pPr>
            <a:endParaRPr lang="en-US" dirty="0"/>
          </a:p>
        </p:txBody>
      </p:sp>
      <p:sp>
        <p:nvSpPr>
          <p:cNvPr id="4" name="Title 1"/>
          <p:cNvSpPr txBox="1">
            <a:spLocks/>
          </p:cNvSpPr>
          <p:nvPr/>
        </p:nvSpPr>
        <p:spPr>
          <a:xfrm>
            <a:off x="457200" y="99060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7030A0"/>
                </a:solidFill>
              </a:rPr>
              <a:t>Questions, Comments?</a:t>
            </a:r>
          </a:p>
        </p:txBody>
      </p:sp>
    </p:spTree>
    <p:custDataLst>
      <p:tags r:id="rId1"/>
    </p:custDataLst>
    <p:extLst>
      <p:ext uri="{BB962C8B-B14F-4D97-AF65-F5344CB8AC3E}">
        <p14:creationId xmlns:p14="http://schemas.microsoft.com/office/powerpoint/2010/main" val="727757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6" title="DNRC log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7375" y="4083050"/>
            <a:ext cx="109378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0" title="USFS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2913" y="4076700"/>
            <a:ext cx="990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3" descr="Extforestry id col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983038"/>
            <a:ext cx="1138238"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Content Placeholder 2"/>
          <p:cNvSpPr>
            <a:spLocks noGrp="1"/>
          </p:cNvSpPr>
          <p:nvPr>
            <p:ph idx="1"/>
          </p:nvPr>
        </p:nvSpPr>
        <p:spPr>
          <a:xfrm>
            <a:off x="409575" y="2286000"/>
            <a:ext cx="8382000" cy="4114800"/>
          </a:xfrm>
        </p:spPr>
        <p:txBody>
          <a:bodyPr/>
          <a:lstStyle/>
          <a:p>
            <a:pPr marL="0" indent="0">
              <a:buFont typeface="Arial" panose="020B0604020202020204" pitchFamily="34" charset="0"/>
              <a:buNone/>
            </a:pPr>
            <a:r>
              <a:rPr lang="en-US" altLang="en-US" sz="2400" dirty="0" smtClean="0"/>
              <a:t>These workshops are funded in part from a federal award of the U.S. Forest Service, Department of Agriculture, subawarded by the Montana Department of Natural Resources and Conservation, Forestry Division to Montana State University Extension.</a:t>
            </a:r>
          </a:p>
          <a:p>
            <a:pPr marL="0" indent="0">
              <a:buFont typeface="Arial" panose="020B0604020202020204" pitchFamily="34" charset="0"/>
              <a:buNone/>
            </a:pPr>
            <a:endParaRPr lang="en-US" altLang="en-US" sz="2400" dirty="0" smtClean="0"/>
          </a:p>
          <a:p>
            <a:pPr marL="0" indent="0">
              <a:buFont typeface="Arial" panose="020B0604020202020204" pitchFamily="34" charset="0"/>
              <a:buNone/>
            </a:pPr>
            <a:endParaRPr lang="en-US" altLang="en-US" sz="2400" dirty="0" smtClean="0"/>
          </a:p>
          <a:p>
            <a:pPr marL="0" indent="0">
              <a:buFont typeface="Arial" panose="020B0604020202020204" pitchFamily="34" charset="0"/>
              <a:buNone/>
            </a:pPr>
            <a:endParaRPr lang="en-US" altLang="en-US" sz="2400" dirty="0" smtClean="0"/>
          </a:p>
          <a:p>
            <a:pPr marL="0" indent="0">
              <a:buFont typeface="Arial" panose="020B0604020202020204" pitchFamily="34" charset="0"/>
              <a:buNone/>
            </a:pPr>
            <a:endParaRPr lang="en-US" altLang="en-US" sz="2400" dirty="0" smtClean="0"/>
          </a:p>
          <a:p>
            <a:pPr marL="0" indent="0">
              <a:buFont typeface="Arial" panose="020B0604020202020204" pitchFamily="34" charset="0"/>
              <a:buNone/>
            </a:pPr>
            <a:r>
              <a:rPr lang="en-US" altLang="en-US" sz="2000" i="1" dirty="0" smtClean="0"/>
              <a:t>The Montana State University Extension Service is an ADA/EO/AA/ Veteran’s Preference Employer and Provider of Educational Outreach.</a:t>
            </a:r>
            <a:endParaRPr lang="en-US" altLang="en-US" sz="2000" dirty="0" smtClean="0"/>
          </a:p>
        </p:txBody>
      </p:sp>
      <p:sp>
        <p:nvSpPr>
          <p:cNvPr id="22530" name="Title 1"/>
          <p:cNvSpPr>
            <a:spLocks noGrp="1"/>
          </p:cNvSpPr>
          <p:nvPr>
            <p:ph type="title"/>
          </p:nvPr>
        </p:nvSpPr>
        <p:spPr>
          <a:xfrm>
            <a:off x="381000" y="990600"/>
            <a:ext cx="8229600" cy="1143000"/>
          </a:xfrm>
        </p:spPr>
        <p:txBody>
          <a:bodyPr/>
          <a:lstStyle/>
          <a:p>
            <a:pPr algn="l" eaLnBrk="1" hangingPunct="1"/>
            <a:r>
              <a:rPr lang="en-US" altLang="en-US" sz="4800" b="1" dirty="0" smtClean="0">
                <a:solidFill>
                  <a:srgbClr val="7030A0"/>
                </a:solidFill>
              </a:rPr>
              <a:t>Project Learning Tree Montana</a:t>
            </a:r>
            <a:endParaRPr lang="en-US" altLang="en-US" sz="4800" dirty="0" smtClean="0">
              <a:solidFill>
                <a:srgbClr val="7030A0"/>
              </a:solidFill>
            </a:endParaRPr>
          </a:p>
        </p:txBody>
      </p:sp>
    </p:spTree>
    <p:extLst>
      <p:ext uri="{BB962C8B-B14F-4D97-AF65-F5344CB8AC3E}">
        <p14:creationId xmlns:p14="http://schemas.microsoft.com/office/powerpoint/2010/main" val="3864225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students and forest of the world activity">
            <a:extLst>
              <a:ext uri="{FF2B5EF4-FFF2-40B4-BE49-F238E27FC236}">
                <a16:creationId xmlns:a16="http://schemas.microsoft.com/office/drawing/2014/main" id="{33EBCCCD-22A0-4F1C-81B4-292BB1E634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1111"/>
          <a:stretch/>
        </p:blipFill>
        <p:spPr>
          <a:xfrm>
            <a:off x="5049079" y="1447800"/>
            <a:ext cx="3657600" cy="4876800"/>
          </a:xfrm>
          <a:prstGeom prst="rect">
            <a:avLst/>
          </a:prstGeom>
          <a:ln>
            <a:solidFill>
              <a:schemeClr val="tx1"/>
            </a:solidFill>
          </a:ln>
        </p:spPr>
      </p:pic>
      <p:sp>
        <p:nvSpPr>
          <p:cNvPr id="3" name="Content Placeholder 2"/>
          <p:cNvSpPr>
            <a:spLocks noGrp="1"/>
          </p:cNvSpPr>
          <p:nvPr>
            <p:ph idx="1"/>
          </p:nvPr>
        </p:nvSpPr>
        <p:spPr>
          <a:xfrm>
            <a:off x="140805" y="3536130"/>
            <a:ext cx="5105400" cy="2819400"/>
          </a:xfrm>
        </p:spPr>
        <p:txBody>
          <a:bodyPr>
            <a:normAutofit/>
          </a:bodyPr>
          <a:lstStyle/>
          <a:p>
            <a:pPr lvl="1">
              <a:buFont typeface="Wingdings" panose="05000000000000000000" pitchFamily="2" charset="2"/>
              <a:buChar char="§"/>
            </a:pPr>
            <a:r>
              <a:rPr lang="en-US" sz="2400" dirty="0"/>
              <a:t>Understand ecological systems</a:t>
            </a:r>
          </a:p>
          <a:p>
            <a:pPr lvl="1">
              <a:buFont typeface="Wingdings" panose="05000000000000000000" pitchFamily="2" charset="2"/>
              <a:buChar char="§"/>
            </a:pPr>
            <a:r>
              <a:rPr lang="en-US" sz="2400" dirty="0"/>
              <a:t>Think critically and creatively </a:t>
            </a:r>
          </a:p>
          <a:p>
            <a:pPr lvl="1">
              <a:buFont typeface="Wingdings" panose="05000000000000000000" pitchFamily="2" charset="2"/>
              <a:buChar char="§"/>
            </a:pPr>
            <a:r>
              <a:rPr lang="en-US" sz="2400" dirty="0"/>
              <a:t>Make informed decisions on environmental issues</a:t>
            </a:r>
          </a:p>
          <a:p>
            <a:pPr lvl="1">
              <a:buFont typeface="Wingdings" panose="05000000000000000000" pitchFamily="2" charset="2"/>
              <a:buChar char="§"/>
            </a:pPr>
            <a:r>
              <a:rPr lang="en-US" sz="2400" dirty="0"/>
              <a:t>Take responsible action</a:t>
            </a:r>
          </a:p>
        </p:txBody>
      </p:sp>
      <p:sp>
        <p:nvSpPr>
          <p:cNvPr id="2" name="Title 1"/>
          <p:cNvSpPr>
            <a:spLocks noGrp="1"/>
          </p:cNvSpPr>
          <p:nvPr>
            <p:ph type="title"/>
          </p:nvPr>
        </p:nvSpPr>
        <p:spPr>
          <a:xfrm>
            <a:off x="134179" y="1363862"/>
            <a:ext cx="4724400" cy="2159016"/>
          </a:xfrm>
        </p:spPr>
        <p:txBody>
          <a:bodyPr>
            <a:normAutofit fontScale="90000"/>
          </a:bodyPr>
          <a:lstStyle/>
          <a:p>
            <a:r>
              <a:rPr lang="en-US" sz="3600" b="1" dirty="0">
                <a:solidFill>
                  <a:srgbClr val="7030A0"/>
                </a:solidFill>
              </a:rPr>
              <a:t>PLT uses forests as “windows on the world” </a:t>
            </a:r>
            <a:br>
              <a:rPr lang="en-US" sz="3600" b="1" dirty="0">
                <a:solidFill>
                  <a:srgbClr val="7030A0"/>
                </a:solidFill>
              </a:rPr>
            </a:br>
            <a:r>
              <a:rPr lang="en-US" sz="3600" b="1" dirty="0">
                <a:solidFill>
                  <a:srgbClr val="7030A0"/>
                </a:solidFill>
              </a:rPr>
              <a:t>to help students:</a:t>
            </a:r>
            <a:endParaRPr lang="en-US" sz="4800" b="1" dirty="0">
              <a:solidFill>
                <a:srgbClr val="7030A0"/>
              </a:solidFil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hildren and tree parts">
            <a:extLst>
              <a:ext uri="{FF2B5EF4-FFF2-40B4-BE49-F238E27FC236}">
                <a16:creationId xmlns:a16="http://schemas.microsoft.com/office/drawing/2014/main" id="{A9F8FF00-542C-4E81-9554-CC325F9C8F7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14500" y="2438400"/>
            <a:ext cx="5715000" cy="3799867"/>
          </a:xfrm>
          <a:prstGeom prst="rect">
            <a:avLst/>
          </a:prstGeom>
        </p:spPr>
      </p:pic>
      <p:sp>
        <p:nvSpPr>
          <p:cNvPr id="2" name="Title 1"/>
          <p:cNvSpPr>
            <a:spLocks noGrp="1"/>
          </p:cNvSpPr>
          <p:nvPr>
            <p:ph type="title"/>
          </p:nvPr>
        </p:nvSpPr>
        <p:spPr>
          <a:xfrm>
            <a:off x="457200" y="1143000"/>
            <a:ext cx="8229600" cy="1295400"/>
          </a:xfrm>
        </p:spPr>
        <p:txBody>
          <a:bodyPr>
            <a:normAutofit/>
          </a:bodyPr>
          <a:lstStyle/>
          <a:p>
            <a:r>
              <a:rPr lang="en-US" dirty="0"/>
              <a:t>Every Tree for Itself</a:t>
            </a:r>
          </a:p>
        </p:txBody>
      </p:sp>
    </p:spTree>
    <p:custDataLst>
      <p:tags r:id="rId1"/>
    </p:custDataLst>
    <p:extLst>
      <p:ext uri="{BB962C8B-B14F-4D97-AF65-F5344CB8AC3E}">
        <p14:creationId xmlns:p14="http://schemas.microsoft.com/office/powerpoint/2010/main" val="134527449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title="Treemendous science guid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44797">
            <a:off x="4645738" y="3414818"/>
            <a:ext cx="1677764" cy="1585654"/>
          </a:xfrm>
          <a:prstGeom prst="rect">
            <a:avLst/>
          </a:prstGeom>
        </p:spPr>
      </p:pic>
      <p:pic>
        <p:nvPicPr>
          <p:cNvPr id="4" name="Picture 3" title="Energy in Ecosystems guid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8257" y="3200400"/>
            <a:ext cx="1578409" cy="1578409"/>
          </a:xfrm>
          <a:prstGeom prst="rect">
            <a:avLst/>
          </a:prstGeom>
        </p:spPr>
      </p:pic>
      <p:pic>
        <p:nvPicPr>
          <p:cNvPr id="7" name="Picture 6" title="Carbon and climate guid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96720">
            <a:off x="7353627" y="3399897"/>
            <a:ext cx="1633657" cy="1633657"/>
          </a:xfrm>
          <a:prstGeom prst="rect">
            <a:avLst/>
          </a:prstGeom>
        </p:spPr>
      </p:pic>
      <p:sp>
        <p:nvSpPr>
          <p:cNvPr id="3" name="Content Placeholder 2"/>
          <p:cNvSpPr>
            <a:spLocks noGrp="1"/>
          </p:cNvSpPr>
          <p:nvPr>
            <p:ph idx="1"/>
          </p:nvPr>
        </p:nvSpPr>
        <p:spPr>
          <a:xfrm>
            <a:off x="457200" y="2133600"/>
            <a:ext cx="4572000" cy="4525963"/>
          </a:xfrm>
        </p:spPr>
        <p:txBody>
          <a:bodyPr>
            <a:normAutofit/>
          </a:bodyPr>
          <a:lstStyle/>
          <a:p>
            <a:pPr marL="514350" indent="-457200">
              <a:spcBef>
                <a:spcPts val="1200"/>
              </a:spcBef>
              <a:spcAft>
                <a:spcPts val="600"/>
              </a:spcAft>
            </a:pPr>
            <a:r>
              <a:rPr lang="en-US" sz="2800" dirty="0"/>
              <a:t>Designed by teachers</a:t>
            </a:r>
          </a:p>
          <a:p>
            <a:pPr marL="514350" indent="-457200">
              <a:spcBef>
                <a:spcPts val="1200"/>
              </a:spcBef>
              <a:spcAft>
                <a:spcPts val="600"/>
              </a:spcAft>
            </a:pPr>
            <a:r>
              <a:rPr lang="en-US" sz="2800" dirty="0"/>
              <a:t>Housed entirely online for access anywhere</a:t>
            </a:r>
          </a:p>
          <a:p>
            <a:pPr marL="514350" indent="-457200">
              <a:spcBef>
                <a:spcPts val="1200"/>
              </a:spcBef>
              <a:spcAft>
                <a:spcPts val="600"/>
              </a:spcAft>
            </a:pPr>
            <a:r>
              <a:rPr lang="en-US" sz="2800" dirty="0"/>
              <a:t>Constructed around targeted performance expectations in NGSS </a:t>
            </a:r>
          </a:p>
          <a:p>
            <a:pPr marL="514350" indent="-457200">
              <a:spcBef>
                <a:spcPts val="1200"/>
              </a:spcBef>
              <a:spcAft>
                <a:spcPts val="600"/>
              </a:spcAft>
            </a:pPr>
            <a:r>
              <a:rPr lang="en-US" sz="2800" dirty="0"/>
              <a:t>Aligned with Common Core and C3 Framework</a:t>
            </a:r>
          </a:p>
        </p:txBody>
      </p:sp>
      <p:sp>
        <p:nvSpPr>
          <p:cNvPr id="5" name="Title 1"/>
          <p:cNvSpPr txBox="1">
            <a:spLocks/>
          </p:cNvSpPr>
          <p:nvPr/>
        </p:nvSpPr>
        <p:spPr>
          <a:xfrm>
            <a:off x="457200" y="1066800"/>
            <a:ext cx="8229600" cy="1143000"/>
          </a:xfrm>
          <a:prstGeom prst="rect">
            <a:avLst/>
          </a:prstGeom>
        </p:spPr>
        <p:txBody>
          <a:bodyPr vert="horz" lIns="91440" tIns="45720" rIns="91440" bIns="45720" rtlCol="0" anchor="ctr">
            <a:normAutofit/>
          </a:bodyPr>
          <a:lstStyle/>
          <a:p>
            <a:pPr>
              <a:spcBef>
                <a:spcPct val="0"/>
              </a:spcBef>
              <a:defRPr/>
            </a:pPr>
            <a:r>
              <a:rPr lang="en-US" sz="4400" b="1" dirty="0">
                <a:solidFill>
                  <a:srgbClr val="7030A0"/>
                </a:solidFill>
              </a:rPr>
              <a:t>PLT’s E-Units</a:t>
            </a:r>
          </a:p>
        </p:txBody>
      </p:sp>
    </p:spTree>
    <p:custDataLst>
      <p:tags r:id="rId1"/>
    </p:custDataLst>
    <p:extLst>
      <p:ext uri="{BB962C8B-B14F-4D97-AF65-F5344CB8AC3E}">
        <p14:creationId xmlns:p14="http://schemas.microsoft.com/office/powerpoint/2010/main" val="2141901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E2FAD73-AFFF-49C0-95E2-20C9A37EB8EB}"/>
              </a:ext>
            </a:extLst>
          </p:cNvPr>
          <p:cNvSpPr txBox="1">
            <a:spLocks/>
          </p:cNvSpPr>
          <p:nvPr/>
        </p:nvSpPr>
        <p:spPr>
          <a:xfrm>
            <a:off x="245772" y="4648200"/>
            <a:ext cx="8445321" cy="6361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rgbClr val="7030A0"/>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7030A0"/>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7030A0"/>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7030A0"/>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7030A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US" dirty="0" err="1" smtClean="0">
                <a:hlinkClick r:id="rId3"/>
              </a:rPr>
              <a:t>Treemendous</a:t>
            </a:r>
            <a:r>
              <a:rPr lang="en-US" dirty="0" smtClean="0">
                <a:hlinkClick r:id="rId3"/>
              </a:rPr>
              <a:t> Science E-Unit</a:t>
            </a:r>
            <a:endParaRPr lang="en-US" dirty="0"/>
          </a:p>
        </p:txBody>
      </p:sp>
      <p:pic>
        <p:nvPicPr>
          <p:cNvPr id="4" name="Content Placeholder 3" title="Treemendous science view"/>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70079" y="2650267"/>
            <a:ext cx="8229600" cy="1709866"/>
          </a:xfrm>
        </p:spPr>
      </p:pic>
      <p:sp>
        <p:nvSpPr>
          <p:cNvPr id="2" name="Title 1">
            <a:extLst>
              <a:ext uri="{FF2B5EF4-FFF2-40B4-BE49-F238E27FC236}">
                <a16:creationId xmlns:a16="http://schemas.microsoft.com/office/drawing/2014/main" id="{ABB62953-56D6-4A51-86EC-FF4F2C53121C}"/>
              </a:ext>
            </a:extLst>
          </p:cNvPr>
          <p:cNvSpPr>
            <a:spLocks noGrp="1"/>
          </p:cNvSpPr>
          <p:nvPr>
            <p:ph type="title"/>
          </p:nvPr>
        </p:nvSpPr>
        <p:spPr>
          <a:xfrm>
            <a:off x="596721" y="1295400"/>
            <a:ext cx="8229600" cy="1066800"/>
          </a:xfrm>
        </p:spPr>
        <p:txBody>
          <a:bodyPr>
            <a:noAutofit/>
          </a:bodyPr>
          <a:lstStyle/>
          <a:p>
            <a:r>
              <a:rPr lang="en-US" dirty="0"/>
              <a:t>Explore the </a:t>
            </a:r>
            <a:r>
              <a:rPr lang="en-US" dirty="0" err="1"/>
              <a:t>Treemendous</a:t>
            </a:r>
            <a:r>
              <a:rPr lang="en-US" dirty="0"/>
              <a:t> Science!</a:t>
            </a:r>
            <a:br>
              <a:rPr lang="en-US" dirty="0"/>
            </a:br>
            <a:r>
              <a:rPr lang="en-US" dirty="0"/>
              <a:t>E-Unit</a:t>
            </a:r>
          </a:p>
        </p:txBody>
      </p:sp>
    </p:spTree>
    <p:extLst>
      <p:ext uri="{BB962C8B-B14F-4D97-AF65-F5344CB8AC3E}">
        <p14:creationId xmlns:p14="http://schemas.microsoft.com/office/powerpoint/2010/main" val="37036581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title="Treemendous science introduction p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077" y="1298448"/>
            <a:ext cx="7091847" cy="5303520"/>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9365867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Teemendous science background inf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3950208"/>
            <a:ext cx="5160603" cy="2487168"/>
          </a:xfrm>
          <a:prstGeom prst="rect">
            <a:avLst/>
          </a:prstGeom>
        </p:spPr>
      </p:pic>
      <p:pic>
        <p:nvPicPr>
          <p:cNvPr id="6" name="Picture 5" title="Treemendous science background inf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598" y="1298448"/>
            <a:ext cx="7120805" cy="5254752"/>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371203089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FF_PLT_PPT_2012(2)">
  <a:themeElements>
    <a:clrScheme name="Custom 1">
      <a:dk1>
        <a:srgbClr val="FFFFFF"/>
      </a:dk1>
      <a:lt1>
        <a:sysClr val="window" lastClr="FFFFFF"/>
      </a:lt1>
      <a:dk2>
        <a:srgbClr val="FFFFFF"/>
      </a:dk2>
      <a:lt2>
        <a:srgbClr val="FFFFFF"/>
      </a:lt2>
      <a:accent1>
        <a:srgbClr val="008066"/>
      </a:accent1>
      <a:accent2>
        <a:srgbClr val="7F3F98"/>
      </a:accent2>
      <a:accent3>
        <a:srgbClr val="008066"/>
      </a:accent3>
      <a:accent4>
        <a:srgbClr val="7F3F98"/>
      </a:accent4>
      <a:accent5>
        <a:srgbClr val="008066"/>
      </a:accent5>
      <a:accent6>
        <a:srgbClr val="7F3F98"/>
      </a:accent6>
      <a:hlink>
        <a:srgbClr val="008066"/>
      </a:hlink>
      <a:folHlink>
        <a:srgbClr val="7F3F98"/>
      </a:folHlink>
    </a:clrScheme>
    <a:fontScheme name="Custom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FFFFFF"/>
    </a:dk1>
    <a:lt1>
      <a:sysClr val="window" lastClr="FFFFFF"/>
    </a:lt1>
    <a:dk2>
      <a:srgbClr val="FFFFFF"/>
    </a:dk2>
    <a:lt2>
      <a:srgbClr val="FFFFFF"/>
    </a:lt2>
    <a:accent1>
      <a:srgbClr val="008066"/>
    </a:accent1>
    <a:accent2>
      <a:srgbClr val="7F3F98"/>
    </a:accent2>
    <a:accent3>
      <a:srgbClr val="008066"/>
    </a:accent3>
    <a:accent4>
      <a:srgbClr val="7F3F98"/>
    </a:accent4>
    <a:accent5>
      <a:srgbClr val="008066"/>
    </a:accent5>
    <a:accent6>
      <a:srgbClr val="7F3F98"/>
    </a:accent6>
    <a:hlink>
      <a:srgbClr val="008066"/>
    </a:hlink>
    <a:folHlink>
      <a:srgbClr val="7F3F98"/>
    </a:folHlink>
  </a:clrScheme>
</a:themeOverride>
</file>

<file path=docProps/app.xml><?xml version="1.0" encoding="utf-8"?>
<Properties xmlns="http://schemas.openxmlformats.org/officeDocument/2006/extended-properties" xmlns:vt="http://schemas.openxmlformats.org/officeDocument/2006/docPropsVTypes">
  <TotalTime>5679</TotalTime>
  <Words>2372</Words>
  <Application>Microsoft Office PowerPoint</Application>
  <PresentationFormat>On-screen Show (4:3)</PresentationFormat>
  <Paragraphs>282</Paragraphs>
  <Slides>35</Slides>
  <Notes>33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35</vt:i4>
      </vt:variant>
    </vt:vector>
  </HeadingPairs>
  <TitlesOfParts>
    <vt:vector size="43" baseType="lpstr">
      <vt:lpstr>Arial</vt:lpstr>
      <vt:lpstr>Calibri</vt:lpstr>
      <vt:lpstr>Trebuchet MS</vt:lpstr>
      <vt:lpstr>Wingdings</vt:lpstr>
      <vt:lpstr>Office Theme</vt:lpstr>
      <vt:lpstr>1_AFF_PLT_PPT_2012(2)</vt:lpstr>
      <vt:lpstr>1_Office Theme</vt:lpstr>
      <vt:lpstr>2_Office Theme</vt:lpstr>
      <vt:lpstr>Project Learning Tree</vt:lpstr>
      <vt:lpstr>PowerPoint Presentation</vt:lpstr>
      <vt:lpstr>PowerPoint Presentation</vt:lpstr>
      <vt:lpstr>PLT uses forests as “windows on the world”  to help students:</vt:lpstr>
      <vt:lpstr>Every Tree for Itself</vt:lpstr>
      <vt:lpstr>PowerPoint Presentation</vt:lpstr>
      <vt:lpstr>Explore the Treemendous Science! E-Unit</vt:lpstr>
      <vt:lpstr>PowerPoint Presentation</vt:lpstr>
      <vt:lpstr>PowerPoint Presentation</vt:lpstr>
      <vt:lpstr>PowerPoint Presentation</vt:lpstr>
      <vt:lpstr>Tremendous 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Adopt a Tree</vt:lpstr>
      <vt:lpstr>PowerPoint Presentation</vt:lpstr>
      <vt:lpstr>PowerPoint Presentation</vt:lpstr>
      <vt:lpstr>Treemendous Science! Activities—Level A</vt:lpstr>
      <vt:lpstr>Treemendous Science! Activities—Level B</vt:lpstr>
      <vt:lpstr>Treemendous Science! Activities—Level C</vt:lpstr>
      <vt:lpstr>Supports for Teaching Activities</vt:lpstr>
      <vt:lpstr>PowerPoint Presentation</vt:lpstr>
      <vt:lpstr>PowerPoint Presentation</vt:lpstr>
      <vt:lpstr>PowerPoint Presentation</vt:lpstr>
      <vt:lpstr>Project Learning Tree Montana</vt:lpstr>
    </vt:vector>
  </TitlesOfParts>
  <Company>American Forest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Bullwinkle, Vanessa</dc:creator>
  <cp:lastModifiedBy>Peterson, Cindy</cp:lastModifiedBy>
  <cp:revision>365</cp:revision>
  <cp:lastPrinted>2017-03-13T16:09:51Z</cp:lastPrinted>
  <dcterms:created xsi:type="dcterms:W3CDTF">2012-06-25T14:17:42Z</dcterms:created>
  <dcterms:modified xsi:type="dcterms:W3CDTF">2020-04-10T16:52:37Z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BE6BD116-9AF7-41C7-9A76-B3A21731FC7A</vt:lpwstr>
  </property>
  <property fmtid="{D5CDD505-2E9C-101B-9397-08002B2CF9AE}" pid="3" name="ArticulatePath">
    <vt:lpwstr>Carbon&amp;ClimateNSTA</vt:lpwstr>
  </property>
</Properties>
</file>