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0" y="6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439B9C-D893-96E5-CFF2-DDB4CAC478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9CB2529-78A2-9D36-EFBF-C155794861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A8487C-FBDF-94F6-1A73-C19614ABE8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4CAD6-CE76-4FD8-8E64-E4CA7E928511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D91CC8-FFC7-DA7C-B51C-8B88C0EB1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AE292B-41DB-6D51-F615-94A8B7A19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52B91-6E8F-4304-AA6A-B7F87A130B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416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8787C4-B38B-A008-74C1-BD4787C02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B91AF9-34FF-739F-C8E4-CCF65BD81A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7084CA-25E1-8D0B-0D56-2FC1F92CB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4CAD6-CE76-4FD8-8E64-E4CA7E928511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536142-F494-32F9-C763-07BEAE12A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F2EE0E-4FE9-7AD1-9BDC-60BBA551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52B91-6E8F-4304-AA6A-B7F87A130B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479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FCA885B-7609-DF58-EFB0-1A7B9A668A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D19905-2B7A-B01E-2A92-FA5B59BAFC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76AC13-1141-6A2A-AC1C-EED11C148F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4CAD6-CE76-4FD8-8E64-E4CA7E928511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804998-1299-E776-279D-D055BD828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A457CC-6C29-7226-949C-1876A725C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52B91-6E8F-4304-AA6A-B7F87A130B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782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707150-41C9-8EB9-E7EB-F89E2DA6E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8D6BD2-84F6-F03E-74A7-13716AD4B5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3A3F14-0B82-86E6-36D5-AC3AC79A9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4CAD6-CE76-4FD8-8E64-E4CA7E928511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B4A83C-DEE6-09A5-93B5-E48C97C0B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B0ABD2-7411-F277-50F2-6B5D852477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52B91-6E8F-4304-AA6A-B7F87A130B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050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2A467D-5215-99A0-3436-9938C8F03C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4A8FE8-8A27-C356-8033-3880915900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634705-605C-8D18-A4FA-F9D258729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4CAD6-CE76-4FD8-8E64-E4CA7E928511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896747-8E6E-0D3A-8E5B-7DB5043421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B9EF29-8E35-86DE-9ECA-BF3287A35D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52B91-6E8F-4304-AA6A-B7F87A130B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13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307C3-E183-95C7-95B4-B3215E6492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4FC5F-394D-DEDB-D7D2-D866AD0634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337DA3-5E8E-826A-CE21-07358F2DEE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476A73-7253-ABA1-91D6-77B2B93B1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4CAD6-CE76-4FD8-8E64-E4CA7E928511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E83B35-A759-8FB7-7AFC-C7A9DC96D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E11B48-362B-CBF5-5CEE-DDB7D3289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52B91-6E8F-4304-AA6A-B7F87A130B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541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0977B-05B6-809D-49B4-B921517E77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BD91EF-CE98-FE47-89A7-C96485130E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8E1181-B1A4-6AA3-6A1E-2038B91F07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F7180A-FA71-DDC4-3042-BDFF48513F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84A94B-6A4E-2B4B-578E-98241FDE5C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64E1F6E-1835-DDEB-C964-A901911938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4CAD6-CE76-4FD8-8E64-E4CA7E928511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5A5818-2A42-F955-EF57-C349E1015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4131C0A-08A5-C326-A49C-08F84EFEF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52B91-6E8F-4304-AA6A-B7F87A130B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287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720852-4AB3-A8F6-224B-D09167255E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D2252E-6B3C-8895-0EF7-6D4F0AF7A7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4CAD6-CE76-4FD8-8E64-E4CA7E928511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17E90C-C19D-F83D-AB6B-4AFA3B111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A28D98-ED24-A6DC-CAA2-E8BBDA96C9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52B91-6E8F-4304-AA6A-B7F87A130B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970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6F8657C-2CF8-E554-AC15-088A890EA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4CAD6-CE76-4FD8-8E64-E4CA7E928511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206E840-F161-3FD3-6793-552B3BC9F6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4AB388-03D8-744D-897A-9FB37876F5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52B91-6E8F-4304-AA6A-B7F87A130B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785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61A1EA-B442-3FFF-3A0B-7E31A3AD1A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11F53B-94D2-8B73-EBA8-FED35FCCCE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EBE588-632B-7471-10CD-6D61C2EC7E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90BE41-EE7F-F5D1-2906-5006222BE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4CAD6-CE76-4FD8-8E64-E4CA7E928511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CB99DB-22D4-8B5F-89E5-1E8FDCD84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2C0E34-09F2-DFDE-34A5-C52ECE4A5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52B91-6E8F-4304-AA6A-B7F87A130B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992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043E30-14DF-383F-3834-44A255FA76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03437AB-7538-CDF5-C4ED-7C15AF397C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013CAD-EE42-92AE-9ED6-517B13A642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187956-85E2-BC37-1A41-40F23A701B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4CAD6-CE76-4FD8-8E64-E4CA7E928511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2E1B46-87FE-B555-1E2C-1D90486F3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BE3EF0-6C7C-A8E1-769F-8CA42C4EC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52B91-6E8F-4304-AA6A-B7F87A130B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333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8011D0D-825F-EE5E-4CAA-0A26603FD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18799A-936A-C8FE-0D33-8C4DA61FF6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95D497-7E19-1069-9DEF-9B6F0192D9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84CAD6-CE76-4FD8-8E64-E4CA7E928511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E3C528-D892-4C9E-0D29-58CE1FCD11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759FA7-C6F1-26DB-13B6-B7E5459E5A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F52B91-6E8F-4304-AA6A-B7F87A130B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919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degreesandcertificates@montana.edu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7A59FE-619A-95E0-6B0E-15BF64E361B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Office of Graduate Student Success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45856B3-2676-AA2D-E8B7-647CA81BB3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53312" y="3602038"/>
            <a:ext cx="9314688" cy="3045650"/>
          </a:xfrm>
        </p:spPr>
        <p:txBody>
          <a:bodyPr>
            <a:normAutofit fontScale="32500" lnSpcReduction="20000"/>
          </a:bodyPr>
          <a:lstStyle/>
          <a:p>
            <a:pPr algn="l"/>
            <a:endParaRPr lang="en-US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n-US" sz="1800" b="0" i="0" u="none" strike="noStrike" baseline="0" dirty="0">
              <a:latin typeface="Calibri" panose="020F0502020204030204" pitchFamily="34" charset="0"/>
            </a:endParaRPr>
          </a:p>
          <a:p>
            <a:r>
              <a:rPr lang="en-US" sz="1800" b="0" i="0" u="none" strike="noStrike" baseline="0" dirty="0">
                <a:latin typeface="Calibri" panose="020F0502020204030204" pitchFamily="34" charset="0"/>
              </a:rPr>
              <a:t> </a:t>
            </a:r>
          </a:p>
          <a:p>
            <a:pPr marL="285750" marR="0" indent="-285750" algn="l">
              <a:buFont typeface="Arial" panose="020B0604020202020204" pitchFamily="34" charset="0"/>
              <a:buChar char="•"/>
            </a:pPr>
            <a:r>
              <a:rPr lang="en-US" sz="7400" b="0" i="0" u="none" strike="noStrike" baseline="0" dirty="0">
                <a:latin typeface="Calibri" panose="020F0502020204030204" pitchFamily="34" charset="0"/>
              </a:rPr>
              <a:t>Our office supports graduate students from the approval of their Programs of Study to the acceptance of their graduation applications and theses/dissertations. </a:t>
            </a:r>
          </a:p>
          <a:p>
            <a:pPr marL="285750" marR="0" indent="-285750" algn="l">
              <a:buFont typeface="Arial" panose="020B0604020202020204" pitchFamily="34" charset="0"/>
              <a:buChar char="•"/>
            </a:pPr>
            <a:r>
              <a:rPr lang="en-US" sz="7400" b="0" i="0" u="none" strike="noStrike" baseline="0" dirty="0">
                <a:latin typeface="Calibri" panose="020F0502020204030204" pitchFamily="34" charset="0"/>
              </a:rPr>
              <a:t>Most current student questions come to us—though online students typically have close relationships with their department and often begin there.</a:t>
            </a:r>
          </a:p>
          <a:p>
            <a:pPr marL="285750" marR="0" indent="-285750" algn="l">
              <a:buFont typeface="Arial" panose="020B0604020202020204" pitchFamily="34" charset="0"/>
              <a:buChar char="•"/>
            </a:pPr>
            <a:r>
              <a:rPr lang="en-US" sz="7400" b="0" i="0" u="none" strike="noStrike" baseline="0" dirty="0">
                <a:latin typeface="Calibri" panose="020F0502020204030204" pitchFamily="34" charset="0"/>
              </a:rPr>
              <a:t>Can be reached at </a:t>
            </a:r>
            <a:r>
              <a:rPr lang="en-US" sz="7400" b="0" i="0" u="none" strike="noStrike" baseline="0" dirty="0">
                <a:solidFill>
                  <a:srgbClr val="0562C1"/>
                </a:solidFill>
                <a:latin typeface="Calibri" panose="020F0502020204030204" pitchFamily="34" charset="0"/>
                <a:hlinkClick r:id="rId2"/>
              </a:rPr>
              <a:t>degreesandcertificates@montana.edu</a:t>
            </a:r>
            <a:r>
              <a:rPr lang="en-US" sz="7400" b="0" i="0" u="none" strike="noStrike" baseline="0" dirty="0">
                <a:solidFill>
                  <a:srgbClr val="0562C1"/>
                </a:solidFill>
                <a:latin typeface="Calibri" panose="020F0502020204030204" pitchFamily="34" charset="0"/>
              </a:rPr>
              <a:t> </a:t>
            </a:r>
            <a:r>
              <a:rPr lang="en-US" sz="7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for questions.</a:t>
            </a:r>
            <a:endParaRPr lang="en-US" sz="7400" dirty="0"/>
          </a:p>
        </p:txBody>
      </p:sp>
    </p:spTree>
    <p:extLst>
      <p:ext uri="{BB962C8B-B14F-4D97-AF65-F5344CB8AC3E}">
        <p14:creationId xmlns:p14="http://schemas.microsoft.com/office/powerpoint/2010/main" val="2063425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D5CE49-1732-FBF9-3A78-7A15A7B1F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Grad School’s homepage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F0447B-A411-AF93-1176-17CC455323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70570" y="1825625"/>
            <a:ext cx="5181600" cy="4351338"/>
          </a:xfrm>
        </p:spPr>
        <p:txBody>
          <a:bodyPr>
            <a:normAutofit/>
          </a:bodyPr>
          <a:lstStyle/>
          <a:p>
            <a:pPr algn="l"/>
            <a:endParaRPr lang="en-US" sz="2400" b="0" i="0" u="none" strike="noStrike" baseline="0" dirty="0">
              <a:solidFill>
                <a:srgbClr val="000000"/>
              </a:solidFill>
              <a:latin typeface="Calibri Light" panose="020F0302020204030204" pitchFamily="34" charset="0"/>
            </a:endParaRPr>
          </a:p>
          <a:p>
            <a:pPr marR="96490" algn="l"/>
            <a:r>
              <a:rPr lang="en-US" sz="240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“Processes” drop-down</a:t>
            </a:r>
          </a:p>
          <a:p>
            <a:pPr marR="89380" algn="l"/>
            <a:r>
              <a:rPr lang="en-US" sz="2400" b="0" i="0" u="none" strike="noStrike" baseline="0" dirty="0">
                <a:latin typeface="Calibri" panose="020F0502020204030204" pitchFamily="34" charset="0"/>
              </a:rPr>
              <a:t>On the Graduate School website, the Current Students dropdown menu will often be your starting point for questions</a:t>
            </a:r>
          </a:p>
          <a:p>
            <a:pPr marR="89380" algn="l"/>
            <a:r>
              <a:rPr lang="en-US" sz="2400" dirty="0">
                <a:latin typeface="Calibri" panose="020F0502020204030204" pitchFamily="34" charset="0"/>
              </a:rPr>
              <a:t>Highlights: dates and deadlines specific to graduate students, forms, FAQs, and thesis/dissertation information</a:t>
            </a:r>
            <a:endParaRPr lang="en-US" sz="2400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1430DD3F-543E-65E9-3CA5-F966FB0BDC1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604319" y="1972469"/>
            <a:ext cx="5000625" cy="4057650"/>
          </a:xfrm>
        </p:spPr>
      </p:pic>
    </p:spTree>
    <p:extLst>
      <p:ext uri="{BB962C8B-B14F-4D97-AF65-F5344CB8AC3E}">
        <p14:creationId xmlns:p14="http://schemas.microsoft.com/office/powerpoint/2010/main" val="23099018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40C7DF-77F3-7A67-2547-A53E3694D1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Grad School’s homepage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8FD54E-D246-0A5C-BF6B-72F9EAC5058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Thriving in Graduate School drop-down</a:t>
            </a:r>
          </a:p>
          <a:p>
            <a:r>
              <a:rPr lang="en-US" dirty="0"/>
              <a:t>Professional development, funding resources, and student support resources are all found here</a:t>
            </a:r>
          </a:p>
          <a:p>
            <a:r>
              <a:rPr lang="en-US" dirty="0"/>
              <a:t>Note there are programs for food assistance, childcare assistance, and other wellbeing resources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29537E4F-65FA-E075-3689-EF117130CB3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172200" y="2029523"/>
            <a:ext cx="5181600" cy="3547082"/>
          </a:xfrm>
        </p:spPr>
      </p:pic>
    </p:spTree>
    <p:extLst>
      <p:ext uri="{BB962C8B-B14F-4D97-AF65-F5344CB8AC3E}">
        <p14:creationId xmlns:p14="http://schemas.microsoft.com/office/powerpoint/2010/main" val="6941204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759BB-92B0-DD53-1633-188CA1DC9C5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6000" b="0" i="0" u="none" strike="noStrike" baseline="0" dirty="0">
                <a:latin typeface="Calibri Light" panose="020F0302020204030204" pitchFamily="34" charset="0"/>
              </a:rPr>
              <a:t>Program of Study &amp; Committee forms/processes</a:t>
            </a:r>
            <a:br>
              <a:rPr lang="en-US" sz="6000" b="0" i="0" u="none" strike="noStrike" baseline="0" dirty="0">
                <a:latin typeface="Calibri Light" panose="020F0302020204030204" pitchFamily="34" charset="0"/>
              </a:rPr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0B5A38-E9EE-2438-74E1-7268262EC7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955073"/>
            <a:ext cx="9144000" cy="3564599"/>
          </a:xfrm>
        </p:spPr>
        <p:txBody>
          <a:bodyPr>
            <a:normAutofit/>
          </a:bodyPr>
          <a:lstStyle/>
          <a:p>
            <a:pPr algn="l"/>
            <a:endParaRPr lang="en-US" sz="1800" b="0" i="0" u="none" strike="noStrike" baseline="0" dirty="0">
              <a:solidFill>
                <a:srgbClr val="000000"/>
              </a:solidFill>
              <a:latin typeface="Calibri Light" panose="020F030202020403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000" b="0" i="0" u="none" strike="noStrike" baseline="0" dirty="0">
                <a:latin typeface="Calibri" panose="020F0502020204030204" pitchFamily="34" charset="0"/>
              </a:rPr>
              <a:t>Your Graduate Committee </a:t>
            </a:r>
            <a:r>
              <a:rPr lang="en-US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helps guide your graduate education. A committee is not always required—see your department for details. You can submit your committee in MyInfo and this 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must be done before the program of study </a:t>
            </a:r>
            <a:endParaRPr lang="en-US" sz="2000" b="0" i="0" u="none" strike="noStrike" baseline="0" dirty="0">
              <a:latin typeface="Calibri" panose="020F0502020204030204" pitchFamily="34" charset="0"/>
            </a:endParaRPr>
          </a:p>
          <a:p>
            <a:pPr marL="285750" marR="0" indent="-285750" algn="l">
              <a:buFont typeface="Arial" panose="020B0604020202020204" pitchFamily="34" charset="0"/>
              <a:buChar char="•"/>
            </a:pPr>
            <a:r>
              <a:rPr lang="en-US" sz="2000" b="0" i="0" u="none" strike="noStrike" baseline="0" dirty="0">
                <a:latin typeface="Calibri" panose="020F0502020204030204" pitchFamily="34" charset="0"/>
              </a:rPr>
              <a:t>The Program of Study outlines the requirements for your degree (including certificate-seeking programs). This process is also in MyInfo</a:t>
            </a:r>
          </a:p>
          <a:p>
            <a:pPr marL="285750" marR="0" indent="-285750" algn="l">
              <a:buFont typeface="Arial" panose="020B0604020202020204" pitchFamily="34" charset="0"/>
              <a:buChar char="•"/>
            </a:pPr>
            <a:r>
              <a:rPr lang="en-US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The deadlines for a program of study are: first term of attendance for certificate, second term for master’s, and third term for doctoral degrees </a:t>
            </a:r>
          </a:p>
          <a:p>
            <a:pPr marL="285750" marR="0" indent="-285750" algn="l">
              <a:buFont typeface="Arial" panose="020B0604020202020204" pitchFamily="34" charset="0"/>
              <a:buChar char="•"/>
            </a:pPr>
            <a:r>
              <a:rPr lang="en-US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You can revise your program of study and committee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0218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F6BB4D-4E91-BA9C-62DB-7C2196222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DegreeWorks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337A96-AF59-B8D0-5EC8-CCAEFEE9A4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DegreeWorks is the advising software at MSU</a:t>
            </a:r>
          </a:p>
          <a:p>
            <a:r>
              <a:rPr lang="en-US" dirty="0"/>
              <a:t>Keep track of your degree requirements with DegreeWorks, found through MyInfo</a:t>
            </a:r>
          </a:p>
          <a:p>
            <a:r>
              <a:rPr lang="en-US" dirty="0"/>
              <a:t>Before you complete your Program of Study, the degree requirements will be generic, listing general requirements for your major</a:t>
            </a:r>
          </a:p>
          <a:p>
            <a:r>
              <a:rPr lang="en-US" dirty="0"/>
              <a:t>After you fill out the Program of Study form, DegreeWorks will show your customized list of classes</a:t>
            </a:r>
          </a:p>
        </p:txBody>
      </p:sp>
    </p:spTree>
    <p:extLst>
      <p:ext uri="{BB962C8B-B14F-4D97-AF65-F5344CB8AC3E}">
        <p14:creationId xmlns:p14="http://schemas.microsoft.com/office/powerpoint/2010/main" val="16200144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8CEEAF-3AB9-0E64-5F12-F45B4F3C3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2988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DegreeWorks example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131965D-DDCF-3BAE-5DB7-7C7F0500FEF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26634" y="1408551"/>
            <a:ext cx="9344722" cy="5449449"/>
          </a:xfrm>
        </p:spPr>
      </p:pic>
    </p:spTree>
    <p:extLst>
      <p:ext uri="{BB962C8B-B14F-4D97-AF65-F5344CB8AC3E}">
        <p14:creationId xmlns:p14="http://schemas.microsoft.com/office/powerpoint/2010/main" val="2947473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314</Words>
  <Application>Microsoft Office PowerPoint</Application>
  <PresentationFormat>Widescreen</PresentationFormat>
  <Paragraphs>28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Office of Graduate Student Success</vt:lpstr>
      <vt:lpstr>Grad School’s homepage</vt:lpstr>
      <vt:lpstr>Grad School’s homepage</vt:lpstr>
      <vt:lpstr>Program of Study &amp; Committee forms/processes </vt:lpstr>
      <vt:lpstr>DegreeWorks</vt:lpstr>
      <vt:lpstr>DegreeWorks example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Office of Graduate Student Success</dc:title>
  <dc:creator>Cerretti, Lauren</dc:creator>
  <cp:lastModifiedBy>Edwards, Melisenda</cp:lastModifiedBy>
  <cp:revision>2</cp:revision>
  <dcterms:created xsi:type="dcterms:W3CDTF">2023-05-16T20:44:20Z</dcterms:created>
  <dcterms:modified xsi:type="dcterms:W3CDTF">2023-08-10T16:51:43Z</dcterms:modified>
</cp:coreProperties>
</file>