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handoutMasterIdLst>
    <p:handoutMasterId r:id="rId32"/>
  </p:handoutMasterIdLst>
  <p:sldIdLst>
    <p:sldId id="366" r:id="rId2"/>
    <p:sldId id="397" r:id="rId3"/>
    <p:sldId id="394" r:id="rId4"/>
    <p:sldId id="391" r:id="rId5"/>
    <p:sldId id="367" r:id="rId6"/>
    <p:sldId id="368" r:id="rId7"/>
    <p:sldId id="369" r:id="rId8"/>
    <p:sldId id="370" r:id="rId9"/>
    <p:sldId id="371" r:id="rId10"/>
    <p:sldId id="373" r:id="rId11"/>
    <p:sldId id="387" r:id="rId12"/>
    <p:sldId id="385" r:id="rId13"/>
    <p:sldId id="396" r:id="rId14"/>
    <p:sldId id="386" r:id="rId15"/>
    <p:sldId id="392" r:id="rId16"/>
    <p:sldId id="395" r:id="rId17"/>
    <p:sldId id="372" r:id="rId18"/>
    <p:sldId id="376" r:id="rId19"/>
    <p:sldId id="377" r:id="rId20"/>
    <p:sldId id="378" r:id="rId21"/>
    <p:sldId id="379" r:id="rId22"/>
    <p:sldId id="380" r:id="rId23"/>
    <p:sldId id="381" r:id="rId24"/>
    <p:sldId id="375" r:id="rId25"/>
    <p:sldId id="393" r:id="rId26"/>
    <p:sldId id="382" r:id="rId27"/>
    <p:sldId id="383" r:id="rId28"/>
    <p:sldId id="374" r:id="rId29"/>
    <p:sldId id="398"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58"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38BE5D1-6357-4146-8376-4D574160BD6E}" type="datetimeFigureOut">
              <a:rPr lang="en-US" smtClean="0"/>
              <a:pPr/>
              <a:t>8/21/2014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8ACE58C-6ECB-499E-9788-E6930E4D650C}" type="slidenum">
              <a:rPr lang="en-US" smtClean="0"/>
              <a:pPr/>
              <a:t>‹#›</a:t>
            </a:fld>
            <a:endParaRPr lang="en-US"/>
          </a:p>
        </p:txBody>
      </p:sp>
    </p:spTree>
    <p:extLst>
      <p:ext uri="{BB962C8B-B14F-4D97-AF65-F5344CB8AC3E}">
        <p14:creationId xmlns:p14="http://schemas.microsoft.com/office/powerpoint/2010/main" val="3561287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BA09B4-43D6-497C-B28E-B82635EE7A43}" type="datetimeFigureOut">
              <a:rPr lang="en-US" smtClean="0"/>
              <a:pPr/>
              <a:t>8/21/2014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AB085C-8431-47F1-9A51-58E6AFB0E0BA}" type="slidenum">
              <a:rPr lang="en-US" smtClean="0"/>
              <a:pPr/>
              <a:t>‹#›</a:t>
            </a:fld>
            <a:endParaRPr lang="en-US"/>
          </a:p>
        </p:txBody>
      </p:sp>
    </p:spTree>
    <p:extLst>
      <p:ext uri="{BB962C8B-B14F-4D97-AF65-F5344CB8AC3E}">
        <p14:creationId xmlns:p14="http://schemas.microsoft.com/office/powerpoint/2010/main" val="2746834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02409D3-71B0-4B02-A907-B29AFF3091E8}" type="datetimeFigureOut">
              <a:rPr lang="en-US" smtClean="0"/>
              <a:pPr/>
              <a:t>8/21/2014</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6D404DA-3F11-4DE6-BF47-EC342225F770}"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02409D3-71B0-4B02-A907-B29AFF3091E8}" type="datetimeFigureOut">
              <a:rPr lang="en-US" smtClean="0"/>
              <a:pPr/>
              <a:t>8/21/2014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D404DA-3F11-4DE6-BF47-EC342225F77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96D404DA-3F11-4DE6-BF47-EC342225F770}"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02409D3-71B0-4B02-A907-B29AFF3091E8}" type="datetimeFigureOut">
              <a:rPr lang="en-US" smtClean="0"/>
              <a:pPr/>
              <a:t>8/21/2014</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02409D3-71B0-4B02-A907-B29AFF3091E8}" type="datetimeFigureOut">
              <a:rPr lang="en-US" smtClean="0"/>
              <a:pPr/>
              <a:t>8/21/2014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96D404DA-3F11-4DE6-BF47-EC342225F770}"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E02409D3-71B0-4B02-A907-B29AFF3091E8}" type="datetimeFigureOut">
              <a:rPr lang="en-US" smtClean="0"/>
              <a:pPr/>
              <a:t>8/21/2014</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6D404DA-3F11-4DE6-BF47-EC342225F770}"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02409D3-71B0-4B02-A907-B29AFF3091E8}" type="datetimeFigureOut">
              <a:rPr lang="en-US" smtClean="0"/>
              <a:pPr/>
              <a:t>8/21/2014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D404DA-3F11-4DE6-BF47-EC342225F770}"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02409D3-71B0-4B02-A907-B29AFF3091E8}" type="datetimeFigureOut">
              <a:rPr lang="en-US" smtClean="0"/>
              <a:pPr/>
              <a:t>8/21/2014</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96D404DA-3F11-4DE6-BF47-EC342225F770}"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02409D3-71B0-4B02-A907-B29AFF3091E8}" type="datetimeFigureOut">
              <a:rPr lang="en-US" smtClean="0"/>
              <a:pPr/>
              <a:t>8/21/2014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96D404DA-3F11-4DE6-BF47-EC342225F77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E02409D3-71B0-4B02-A907-B29AFF3091E8}" type="datetimeFigureOut">
              <a:rPr lang="en-US" smtClean="0"/>
              <a:pPr/>
              <a:t>8/21/2014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96D404DA-3F11-4DE6-BF47-EC342225F77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96D404DA-3F11-4DE6-BF47-EC342225F770}"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E02409D3-71B0-4B02-A907-B29AFF3091E8}" type="datetimeFigureOut">
              <a:rPr lang="en-US" smtClean="0"/>
              <a:pPr/>
              <a:t>8/21/2014</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96D404DA-3F11-4DE6-BF47-EC342225F770}"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E02409D3-71B0-4B02-A907-B29AFF3091E8}" type="datetimeFigureOut">
              <a:rPr lang="en-US" smtClean="0"/>
              <a:pPr/>
              <a:t>8/21/2014</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02409D3-71B0-4B02-A907-B29AFF3091E8}" type="datetimeFigureOut">
              <a:rPr lang="en-US" smtClean="0"/>
              <a:pPr/>
              <a:t>8/21/2014</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6D404DA-3F11-4DE6-BF47-EC342225F770}"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ABBIE Richards</a:t>
            </a:r>
          </a:p>
          <a:p>
            <a:r>
              <a:rPr lang="en-US" dirty="0" smtClean="0"/>
              <a:t>Associate Professor in Chemical And Biological Engineering</a:t>
            </a:r>
            <a:endParaRPr lang="en-US" dirty="0"/>
          </a:p>
        </p:txBody>
      </p:sp>
      <p:sp>
        <p:nvSpPr>
          <p:cNvPr id="3" name="Title 2"/>
          <p:cNvSpPr>
            <a:spLocks noGrp="1"/>
          </p:cNvSpPr>
          <p:nvPr>
            <p:ph type="ctrTitle"/>
          </p:nvPr>
        </p:nvSpPr>
        <p:spPr/>
        <p:txBody>
          <a:bodyPr/>
          <a:lstStyle/>
          <a:p>
            <a:r>
              <a:rPr lang="en-US" dirty="0" smtClean="0"/>
              <a:t>Managing your time as graduate student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sz="quarter" idx="1"/>
          </p:nvPr>
        </p:nvSpPr>
        <p:spPr/>
        <p:txBody>
          <a:bodyPr/>
          <a:lstStyle/>
          <a:p>
            <a:r>
              <a:rPr lang="en-US" dirty="0" smtClean="0"/>
              <a:t>Long-term goals </a:t>
            </a:r>
          </a:p>
          <a:p>
            <a:pPr lvl="1"/>
            <a:r>
              <a:rPr lang="en-US" dirty="0" smtClean="0"/>
              <a:t>What do you want to have accomplished by the end of your life?</a:t>
            </a:r>
          </a:p>
          <a:p>
            <a:pPr lvl="1"/>
            <a:r>
              <a:rPr lang="en-US" dirty="0" smtClean="0"/>
              <a:t>What do you want to have accomplished 20-30 yrs from now?</a:t>
            </a:r>
          </a:p>
          <a:p>
            <a:r>
              <a:rPr lang="en-US" dirty="0" smtClean="0"/>
              <a:t>Mid-term goals</a:t>
            </a:r>
          </a:p>
          <a:p>
            <a:pPr lvl="1"/>
            <a:r>
              <a:rPr lang="en-US" dirty="0" smtClean="0"/>
              <a:t>What do I hope to do achieve over the next 2-5 years?</a:t>
            </a:r>
          </a:p>
          <a:p>
            <a:pPr lvl="1"/>
            <a:r>
              <a:rPr lang="en-US" dirty="0" smtClean="0"/>
              <a:t>What do I want to accomplish this year? </a:t>
            </a:r>
          </a:p>
          <a:p>
            <a:r>
              <a:rPr lang="en-US" dirty="0" smtClean="0"/>
              <a:t>Short-term goals</a:t>
            </a:r>
          </a:p>
          <a:p>
            <a:pPr lvl="1"/>
            <a:r>
              <a:rPr lang="en-US" dirty="0" smtClean="0"/>
              <a:t>What to I want to accomplish this semester/month</a:t>
            </a:r>
          </a:p>
          <a:p>
            <a:pPr lvl="1"/>
            <a:r>
              <a:rPr lang="en-US" dirty="0" smtClean="0"/>
              <a:t>What do I hope to achieve today? </a:t>
            </a:r>
          </a:p>
          <a:p>
            <a:pPr lvl="1">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your goals?</a:t>
            </a:r>
            <a:endParaRPr lang="en-US" dirty="0"/>
          </a:p>
        </p:txBody>
      </p:sp>
      <p:sp>
        <p:nvSpPr>
          <p:cNvPr id="3" name="Content Placeholder 2"/>
          <p:cNvSpPr>
            <a:spLocks noGrp="1"/>
          </p:cNvSpPr>
          <p:nvPr>
            <p:ph sz="quarter" idx="1"/>
          </p:nvPr>
        </p:nvSpPr>
        <p:spPr/>
        <p:txBody>
          <a:bodyPr/>
          <a:lstStyle/>
          <a:p>
            <a:r>
              <a:rPr lang="en-US" dirty="0" smtClean="0"/>
              <a:t>Think about one long-term, one mid-range and one short-term goal</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SMART Goals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b="1" dirty="0" smtClean="0"/>
              <a:t>Specific:</a:t>
            </a:r>
            <a:r>
              <a:rPr lang="en-US" dirty="0" smtClean="0"/>
              <a:t> Be blunt! Spell out exactly what you want to achieve. </a:t>
            </a:r>
          </a:p>
          <a:p>
            <a:r>
              <a:rPr lang="en-US" b="1" dirty="0" smtClean="0"/>
              <a:t>Measurable: </a:t>
            </a:r>
            <a:r>
              <a:rPr lang="en-US" dirty="0" smtClean="0"/>
              <a:t>Have a means of measuring whether your goal has been meet. </a:t>
            </a:r>
          </a:p>
          <a:p>
            <a:r>
              <a:rPr lang="en-US" b="1" dirty="0" smtClean="0"/>
              <a:t>Action Oriented:</a:t>
            </a:r>
            <a:r>
              <a:rPr lang="en-US" dirty="0" smtClean="0"/>
              <a:t> Describe your goals using action verbs and, at the very least, mentally outline the actual steps that you will take to accomplish your goal.</a:t>
            </a:r>
          </a:p>
          <a:p>
            <a:r>
              <a:rPr lang="en-US" b="1" dirty="0" smtClean="0"/>
              <a:t>Realistic:</a:t>
            </a:r>
            <a:r>
              <a:rPr lang="en-US" dirty="0" smtClean="0"/>
              <a:t> Make sure that your day to day goals are something that you actually can succeed at (particularly if it involves studying). </a:t>
            </a:r>
          </a:p>
          <a:p>
            <a:r>
              <a:rPr lang="en-US" b="1" dirty="0" smtClean="0"/>
              <a:t>Time Bound:</a:t>
            </a:r>
            <a:r>
              <a:rPr lang="en-US" dirty="0" smtClean="0"/>
              <a:t> Give yourself a time limit.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 Started!</a:t>
            </a:r>
            <a:endParaRPr lang="en-US" dirty="0"/>
          </a:p>
        </p:txBody>
      </p:sp>
      <p:sp>
        <p:nvSpPr>
          <p:cNvPr id="3" name="Content Placeholder 2"/>
          <p:cNvSpPr>
            <a:spLocks noGrp="1"/>
          </p:cNvSpPr>
          <p:nvPr>
            <p:ph sz="quarter" idx="1"/>
          </p:nvPr>
        </p:nvSpPr>
        <p:spPr/>
        <p:txBody>
          <a:bodyPr/>
          <a:lstStyle/>
          <a:p>
            <a:r>
              <a:rPr lang="en-US" i="1" dirty="0" smtClean="0"/>
              <a:t>Starting</a:t>
            </a:r>
            <a:r>
              <a:rPr lang="en-US" dirty="0" smtClean="0"/>
              <a:t> a project is often biggest barrier</a:t>
            </a:r>
          </a:p>
          <a:p>
            <a:endParaRPr lang="en-US" dirty="0" smtClean="0"/>
          </a:p>
          <a:p>
            <a:r>
              <a:rPr lang="en-US" dirty="0" smtClean="0"/>
              <a:t>Break up big projects into smaller tasks</a:t>
            </a:r>
            <a:endParaRPr lang="en-US" dirty="0"/>
          </a:p>
        </p:txBody>
      </p:sp>
    </p:spTree>
    <p:extLst>
      <p:ext uri="{BB962C8B-B14F-4D97-AF65-F5344CB8AC3E}">
        <p14:creationId xmlns:p14="http://schemas.microsoft.com/office/powerpoint/2010/main" val="2996073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Finally…</a:t>
            </a:r>
            <a:endParaRPr lang="en-US" dirty="0"/>
          </a:p>
        </p:txBody>
      </p:sp>
      <p:sp>
        <p:nvSpPr>
          <p:cNvPr id="5" name="TextBox 4"/>
          <p:cNvSpPr txBox="1"/>
          <p:nvPr/>
        </p:nvSpPr>
        <p:spPr>
          <a:xfrm>
            <a:off x="990600" y="2057400"/>
            <a:ext cx="7086600" cy="3539430"/>
          </a:xfrm>
          <a:prstGeom prst="rect">
            <a:avLst/>
          </a:prstGeom>
          <a:noFill/>
        </p:spPr>
        <p:txBody>
          <a:bodyPr wrap="square" rtlCol="0">
            <a:spAutoFit/>
          </a:bodyPr>
          <a:lstStyle/>
          <a:p>
            <a:r>
              <a:rPr lang="en-US" sz="3200" dirty="0" smtClean="0"/>
              <a:t>Be flexible but also honest with yourself…</a:t>
            </a:r>
          </a:p>
          <a:p>
            <a:endParaRPr lang="en-US" sz="3200" dirty="0" smtClean="0"/>
          </a:p>
          <a:p>
            <a:r>
              <a:rPr lang="en-US" sz="3200" dirty="0" smtClean="0"/>
              <a:t>If you didn’t achieve your goal because you lost your focus, admit as much, take a short break, and begin again.</a:t>
            </a:r>
            <a:endParaRPr lang="en-US" sz="3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p:cNvSpPr/>
          <p:nvPr/>
        </p:nvSpPr>
        <p:spPr>
          <a:xfrm>
            <a:off x="3276600" y="3200400"/>
            <a:ext cx="2797359" cy="1143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rgbClr val="002060"/>
                </a:solidFill>
              </a:rPr>
              <a:t>Receiving a Graduate Degree</a:t>
            </a:r>
            <a:endParaRPr lang="en-US" sz="2000" dirty="0">
              <a:solidFill>
                <a:schemeClr val="bg1"/>
              </a:solidFill>
            </a:endParaRPr>
          </a:p>
          <a:p>
            <a:pPr algn="ctr"/>
            <a:endParaRPr lang="en-US" dirty="0"/>
          </a:p>
        </p:txBody>
      </p:sp>
      <p:sp>
        <p:nvSpPr>
          <p:cNvPr id="2" name="Title 1"/>
          <p:cNvSpPr>
            <a:spLocks noGrp="1"/>
          </p:cNvSpPr>
          <p:nvPr>
            <p:ph type="title"/>
          </p:nvPr>
        </p:nvSpPr>
        <p:spPr/>
        <p:txBody>
          <a:bodyPr/>
          <a:lstStyle/>
          <a:p>
            <a:r>
              <a:rPr lang="en-US" dirty="0" smtClean="0"/>
              <a:t>The “Big” Picture</a:t>
            </a:r>
            <a:endParaRPr lang="en-US" dirty="0"/>
          </a:p>
        </p:txBody>
      </p:sp>
      <p:sp>
        <p:nvSpPr>
          <p:cNvPr id="3" name="Content Placeholder 2"/>
          <p:cNvSpPr>
            <a:spLocks noGrp="1"/>
          </p:cNvSpPr>
          <p:nvPr>
            <p:ph sz="quarter" idx="1"/>
          </p:nvPr>
        </p:nvSpPr>
        <p:spPr/>
        <p:txBody>
          <a:bodyPr>
            <a:normAutofit/>
          </a:bodyPr>
          <a:lstStyle/>
          <a:p>
            <a:endParaRPr lang="en-US" dirty="0" smtClean="0"/>
          </a:p>
          <a:p>
            <a:pPr lvl="1"/>
            <a:endParaRPr lang="en-US" dirty="0" smtClean="0"/>
          </a:p>
          <a:p>
            <a:pPr lvl="1"/>
            <a:endParaRPr lang="en-US" dirty="0"/>
          </a:p>
        </p:txBody>
      </p:sp>
      <p:sp>
        <p:nvSpPr>
          <p:cNvPr id="4" name="Rounded Rectangle 3"/>
          <p:cNvSpPr/>
          <p:nvPr/>
        </p:nvSpPr>
        <p:spPr>
          <a:xfrm>
            <a:off x="228600" y="2117383"/>
            <a:ext cx="2438400" cy="7727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rgbClr val="002060"/>
                </a:solidFill>
              </a:rPr>
              <a:t>Settling on a graduate mentor/research </a:t>
            </a:r>
            <a:r>
              <a:rPr lang="en-US" sz="1600" dirty="0" smtClean="0">
                <a:solidFill>
                  <a:srgbClr val="002060"/>
                </a:solidFill>
              </a:rPr>
              <a:t>topic</a:t>
            </a:r>
            <a:endParaRPr lang="en-US" dirty="0"/>
          </a:p>
        </p:txBody>
      </p:sp>
      <p:sp>
        <p:nvSpPr>
          <p:cNvPr id="5" name="Rounded Rectangle 4"/>
          <p:cNvSpPr/>
          <p:nvPr/>
        </p:nvSpPr>
        <p:spPr>
          <a:xfrm>
            <a:off x="3009900" y="1303352"/>
            <a:ext cx="3200400" cy="14931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rgbClr val="002060"/>
                </a:solidFill>
              </a:rPr>
              <a:t>Creating your PhD/Masters committee</a:t>
            </a:r>
          </a:p>
          <a:p>
            <a:pPr marL="285750" indent="-285750">
              <a:buFont typeface="Arial" panose="020B0604020202020204" pitchFamily="34" charset="0"/>
              <a:buChar char="•"/>
            </a:pPr>
            <a:r>
              <a:rPr lang="en-US" sz="1400" dirty="0"/>
              <a:t>Develop a program of study</a:t>
            </a:r>
          </a:p>
          <a:p>
            <a:pPr marL="285750" indent="-285750">
              <a:buFont typeface="Arial" panose="020B0604020202020204" pitchFamily="34" charset="0"/>
              <a:buChar char="•"/>
            </a:pPr>
            <a:r>
              <a:rPr lang="en-US" sz="1400" dirty="0"/>
              <a:t>Holding regular committee meetings</a:t>
            </a:r>
          </a:p>
          <a:p>
            <a:pPr marL="285750" indent="-285750" algn="ctr">
              <a:buFont typeface="Arial" panose="020B0604020202020204" pitchFamily="34" charset="0"/>
              <a:buChar char="•"/>
            </a:pPr>
            <a:endParaRPr lang="en-US" sz="1600" dirty="0"/>
          </a:p>
        </p:txBody>
      </p:sp>
      <p:sp>
        <p:nvSpPr>
          <p:cNvPr id="6" name="Rounded Rectangle 5"/>
          <p:cNvSpPr/>
          <p:nvPr/>
        </p:nvSpPr>
        <p:spPr>
          <a:xfrm>
            <a:off x="6372461" y="4179663"/>
            <a:ext cx="2727141"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rgbClr val="002060"/>
                </a:solidFill>
              </a:rPr>
              <a:t>Semester Coursework/TA </a:t>
            </a:r>
            <a:r>
              <a:rPr lang="en-US" sz="1600" dirty="0" smtClean="0">
                <a:solidFill>
                  <a:srgbClr val="002060"/>
                </a:solidFill>
              </a:rPr>
              <a:t>responsibilities</a:t>
            </a:r>
          </a:p>
          <a:p>
            <a:pPr marL="742950" lvl="1" indent="-285750">
              <a:buFont typeface="Arial" panose="020B0604020202020204" pitchFamily="34" charset="0"/>
              <a:buChar char="•"/>
            </a:pPr>
            <a:r>
              <a:rPr lang="en-US" sz="1400" dirty="0" smtClean="0">
                <a:solidFill>
                  <a:schemeClr val="bg1"/>
                </a:solidFill>
              </a:rPr>
              <a:t>Assignments</a:t>
            </a:r>
          </a:p>
          <a:p>
            <a:pPr marL="742950" lvl="1" indent="-285750">
              <a:buFont typeface="Arial" panose="020B0604020202020204" pitchFamily="34" charset="0"/>
              <a:buChar char="•"/>
            </a:pPr>
            <a:r>
              <a:rPr lang="en-US" sz="1400" dirty="0" smtClean="0">
                <a:solidFill>
                  <a:schemeClr val="bg1"/>
                </a:solidFill>
              </a:rPr>
              <a:t>Grading, office hours, labs</a:t>
            </a:r>
            <a:endParaRPr lang="en-US" dirty="0"/>
          </a:p>
        </p:txBody>
      </p:sp>
      <p:sp>
        <p:nvSpPr>
          <p:cNvPr id="7" name="Rounded Rectangle 6"/>
          <p:cNvSpPr/>
          <p:nvPr/>
        </p:nvSpPr>
        <p:spPr>
          <a:xfrm>
            <a:off x="3372637" y="5394456"/>
            <a:ext cx="2819400" cy="8001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002060"/>
                </a:solidFill>
              </a:rPr>
              <a:t>Qualifying exams/ Comprehensive </a:t>
            </a:r>
            <a:r>
              <a:rPr lang="en-US" sz="1600" dirty="0" smtClean="0">
                <a:solidFill>
                  <a:srgbClr val="002060"/>
                </a:solidFill>
              </a:rPr>
              <a:t>Exams</a:t>
            </a:r>
            <a:endParaRPr lang="en-US" dirty="0"/>
          </a:p>
        </p:txBody>
      </p:sp>
      <p:sp>
        <p:nvSpPr>
          <p:cNvPr id="8" name="Rounded Rectangle 7"/>
          <p:cNvSpPr/>
          <p:nvPr/>
        </p:nvSpPr>
        <p:spPr>
          <a:xfrm>
            <a:off x="195223" y="3958854"/>
            <a:ext cx="2896545" cy="14003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rgbClr val="002060"/>
                </a:solidFill>
              </a:rPr>
              <a:t>Communication of research</a:t>
            </a:r>
          </a:p>
          <a:p>
            <a:pPr marL="742950" lvl="1" indent="-285750">
              <a:buFont typeface="Arial" panose="020B0604020202020204" pitchFamily="34" charset="0"/>
              <a:buChar char="•"/>
            </a:pPr>
            <a:r>
              <a:rPr lang="en-US" sz="1400" dirty="0">
                <a:solidFill>
                  <a:schemeClr val="bg1"/>
                </a:solidFill>
              </a:rPr>
              <a:t>Conferences/seminars</a:t>
            </a:r>
          </a:p>
          <a:p>
            <a:pPr marL="742950" lvl="1" indent="-285750">
              <a:buFont typeface="Arial" panose="020B0604020202020204" pitchFamily="34" charset="0"/>
              <a:buChar char="•"/>
            </a:pPr>
            <a:r>
              <a:rPr lang="en-US" sz="1400" dirty="0">
                <a:solidFill>
                  <a:schemeClr val="bg1"/>
                </a:solidFill>
              </a:rPr>
              <a:t>Abstract submission deadlines</a:t>
            </a:r>
          </a:p>
          <a:p>
            <a:pPr marL="742950" lvl="1" indent="-285750">
              <a:buFont typeface="Arial" panose="020B0604020202020204" pitchFamily="34" charset="0"/>
              <a:buChar char="•"/>
            </a:pPr>
            <a:r>
              <a:rPr lang="en-US" sz="1400" dirty="0" smtClean="0">
                <a:solidFill>
                  <a:schemeClr val="bg1"/>
                </a:solidFill>
              </a:rPr>
              <a:t>Publications</a:t>
            </a:r>
            <a:endParaRPr lang="en-US" dirty="0">
              <a:solidFill>
                <a:srgbClr val="002060"/>
              </a:solidFill>
            </a:endParaRPr>
          </a:p>
        </p:txBody>
      </p:sp>
      <p:sp>
        <p:nvSpPr>
          <p:cNvPr id="9" name="Rounded Rectangle 8"/>
          <p:cNvSpPr/>
          <p:nvPr/>
        </p:nvSpPr>
        <p:spPr>
          <a:xfrm>
            <a:off x="3276600" y="3200400"/>
            <a:ext cx="2797359" cy="1143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rgbClr val="002060"/>
                </a:solidFill>
              </a:rPr>
              <a:t>The Thesis/Dissertation </a:t>
            </a:r>
            <a:r>
              <a:rPr lang="en-US" sz="1600" dirty="0" smtClean="0">
                <a:solidFill>
                  <a:srgbClr val="002060"/>
                </a:solidFill>
              </a:rPr>
              <a:t>defense</a:t>
            </a:r>
          </a:p>
          <a:p>
            <a:pPr marL="285750" indent="-285750">
              <a:buFont typeface="Arial" panose="020B0604020202020204" pitchFamily="34" charset="0"/>
              <a:buChar char="•"/>
            </a:pPr>
            <a:r>
              <a:rPr lang="en-US" sz="1400" dirty="0" smtClean="0">
                <a:solidFill>
                  <a:schemeClr val="bg1"/>
                </a:solidFill>
              </a:rPr>
              <a:t>writing, writing, writing</a:t>
            </a:r>
            <a:endParaRPr lang="en-US" sz="1400" dirty="0">
              <a:solidFill>
                <a:schemeClr val="bg1"/>
              </a:solidFill>
            </a:endParaRPr>
          </a:p>
          <a:p>
            <a:pPr algn="ctr"/>
            <a:endParaRPr lang="en-US" dirty="0"/>
          </a:p>
        </p:txBody>
      </p:sp>
      <p:sp>
        <p:nvSpPr>
          <p:cNvPr id="10" name="Rounded Rectangle 9"/>
          <p:cNvSpPr/>
          <p:nvPr/>
        </p:nvSpPr>
        <p:spPr>
          <a:xfrm>
            <a:off x="6357977" y="2087786"/>
            <a:ext cx="2819400" cy="14174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smtClean="0">
                <a:solidFill>
                  <a:srgbClr val="002060"/>
                </a:solidFill>
              </a:rPr>
              <a:t>Conducting Research</a:t>
            </a:r>
            <a:endParaRPr lang="en-US" sz="1600" dirty="0">
              <a:solidFill>
                <a:srgbClr val="002060"/>
              </a:solidFill>
            </a:endParaRPr>
          </a:p>
          <a:p>
            <a:pPr marL="285750" indent="-285750">
              <a:buFont typeface="Arial" panose="020B0604020202020204" pitchFamily="34" charset="0"/>
              <a:buChar char="•"/>
            </a:pPr>
            <a:r>
              <a:rPr lang="en-US" sz="1400" dirty="0" smtClean="0"/>
              <a:t>Reading publications</a:t>
            </a:r>
          </a:p>
          <a:p>
            <a:pPr marL="285750" indent="-285750">
              <a:buFont typeface="Arial" panose="020B0604020202020204" pitchFamily="34" charset="0"/>
              <a:buChar char="•"/>
            </a:pPr>
            <a:r>
              <a:rPr lang="en-US" sz="1400" dirty="0" smtClean="0"/>
              <a:t>Lab work</a:t>
            </a:r>
            <a:endParaRPr lang="en-US" sz="1400" dirty="0"/>
          </a:p>
          <a:p>
            <a:pPr marL="285750" indent="-285750">
              <a:buFont typeface="Arial" panose="020B0604020202020204" pitchFamily="34" charset="0"/>
              <a:buChar char="•"/>
            </a:pPr>
            <a:r>
              <a:rPr lang="en-US" sz="1400" dirty="0" smtClean="0"/>
              <a:t>Tracking results</a:t>
            </a:r>
          </a:p>
          <a:p>
            <a:pPr marL="285750" indent="-285750">
              <a:buFont typeface="Arial" panose="020B0604020202020204" pitchFamily="34" charset="0"/>
              <a:buChar char="•"/>
            </a:pPr>
            <a:r>
              <a:rPr lang="en-US" sz="1400" dirty="0" smtClean="0"/>
              <a:t>Start writing!</a:t>
            </a:r>
            <a:endParaRPr lang="en-US" sz="1400" dirty="0"/>
          </a:p>
          <a:p>
            <a:pPr algn="ctr"/>
            <a:endParaRPr lang="en-US" sz="1400" dirty="0"/>
          </a:p>
        </p:txBody>
      </p:sp>
      <p:sp>
        <p:nvSpPr>
          <p:cNvPr id="13" name="Down Arrow 12"/>
          <p:cNvSpPr/>
          <p:nvPr/>
        </p:nvSpPr>
        <p:spPr>
          <a:xfrm rot="14046134">
            <a:off x="2297836" y="1294947"/>
            <a:ext cx="490105" cy="100040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rot="18024575">
            <a:off x="6384336" y="1294946"/>
            <a:ext cx="490105" cy="100040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own Arrow 14"/>
          <p:cNvSpPr/>
          <p:nvPr/>
        </p:nvSpPr>
        <p:spPr>
          <a:xfrm>
            <a:off x="7522624" y="3610714"/>
            <a:ext cx="490105" cy="537398"/>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wn Arrow 15"/>
          <p:cNvSpPr/>
          <p:nvPr/>
        </p:nvSpPr>
        <p:spPr>
          <a:xfrm rot="3504647">
            <a:off x="6383357" y="5223592"/>
            <a:ext cx="490105" cy="100040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own Arrow 16"/>
          <p:cNvSpPr/>
          <p:nvPr/>
        </p:nvSpPr>
        <p:spPr>
          <a:xfrm rot="6845854">
            <a:off x="2476790" y="5049420"/>
            <a:ext cx="490105" cy="1130178"/>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own Arrow 17"/>
          <p:cNvSpPr/>
          <p:nvPr/>
        </p:nvSpPr>
        <p:spPr>
          <a:xfrm rot="15019715">
            <a:off x="2551243" y="3229321"/>
            <a:ext cx="490105" cy="1048918"/>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7010400" y="5611727"/>
            <a:ext cx="1669719"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2060"/>
                </a:solidFill>
              </a:rPr>
              <a:t>More research..</a:t>
            </a:r>
            <a:endParaRPr lang="en-US" dirty="0">
              <a:solidFill>
                <a:srgbClr val="002060"/>
              </a:solidFill>
            </a:endParaRPr>
          </a:p>
        </p:txBody>
      </p:sp>
      <p:sp>
        <p:nvSpPr>
          <p:cNvPr id="20" name="Oval 19"/>
          <p:cNvSpPr/>
          <p:nvPr/>
        </p:nvSpPr>
        <p:spPr>
          <a:xfrm>
            <a:off x="533401" y="5614509"/>
            <a:ext cx="1710714"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2060"/>
                </a:solidFill>
              </a:rPr>
              <a:t>Even more research</a:t>
            </a:r>
            <a:endParaRPr lang="en-US" dirty="0">
              <a:solidFill>
                <a:srgbClr val="002060"/>
              </a:solidFill>
            </a:endParaRPr>
          </a:p>
        </p:txBody>
      </p:sp>
    </p:spTree>
    <p:extLst>
      <p:ext uri="{BB962C8B-B14F-4D97-AF65-F5344CB8AC3E}">
        <p14:creationId xmlns:p14="http://schemas.microsoft.com/office/powerpoint/2010/main" val="3227354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4" grpId="0" animBg="1"/>
      <p:bldP spid="5" grpId="0" animBg="1"/>
      <p:bldP spid="6" grpId="0" animBg="1"/>
      <p:bldP spid="7" grpId="0" animBg="1"/>
      <p:bldP spid="8" grpId="0" animBg="1"/>
      <p:bldP spid="9" grpId="0" animBg="1"/>
      <p:bldP spid="1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Autofit/>
          </a:bodyPr>
          <a:lstStyle/>
          <a:p>
            <a:pPr algn="l"/>
            <a:r>
              <a:rPr lang="en-US" sz="2800" b="1" dirty="0" smtClean="0"/>
              <a:t>Steven Covey’s Seven Habits of Highly Effective People</a:t>
            </a:r>
            <a:endParaRPr lang="en-US" sz="2800" b="1" dirty="0"/>
          </a:p>
        </p:txBody>
      </p:sp>
      <p:sp>
        <p:nvSpPr>
          <p:cNvPr id="3" name="Content Placeholder 2"/>
          <p:cNvSpPr>
            <a:spLocks noGrp="1"/>
          </p:cNvSpPr>
          <p:nvPr>
            <p:ph sz="quarter" idx="1"/>
          </p:nvPr>
        </p:nvSpPr>
        <p:spPr>
          <a:xfrm>
            <a:off x="228600" y="2057400"/>
            <a:ext cx="8503920" cy="3121152"/>
          </a:xfrm>
        </p:spPr>
        <p:txBody>
          <a:bodyPr>
            <a:normAutofit lnSpcReduction="10000"/>
          </a:bodyPr>
          <a:lstStyle/>
          <a:p>
            <a:pPr marL="0" indent="0">
              <a:buNone/>
            </a:pPr>
            <a:r>
              <a:rPr lang="en-US" b="1" dirty="0" smtClean="0"/>
              <a:t>First 3 habits…</a:t>
            </a:r>
          </a:p>
          <a:p>
            <a:r>
              <a:rPr lang="en-US" b="1" dirty="0" smtClean="0"/>
              <a:t>Habit </a:t>
            </a:r>
            <a:r>
              <a:rPr lang="en-US" b="1" dirty="0"/>
              <a:t>1: Be Proactive</a:t>
            </a:r>
            <a:endParaRPr lang="en-US" dirty="0"/>
          </a:p>
          <a:p>
            <a:pPr lvl="1"/>
            <a:r>
              <a:rPr lang="en-US" dirty="0" smtClean="0"/>
              <a:t>Take initiative and responsibility for </a:t>
            </a:r>
            <a:r>
              <a:rPr lang="en-US" dirty="0" smtClean="0"/>
              <a:t>actions</a:t>
            </a:r>
            <a:endParaRPr lang="en-US" dirty="0"/>
          </a:p>
          <a:p>
            <a:r>
              <a:rPr lang="en-US" b="1" dirty="0"/>
              <a:t>Habit 2: Begin with the End in Mind</a:t>
            </a:r>
            <a:endParaRPr lang="en-US" dirty="0"/>
          </a:p>
          <a:p>
            <a:pPr lvl="1"/>
            <a:r>
              <a:rPr lang="en-US" dirty="0" smtClean="0"/>
              <a:t>Use your goals drive daily activities</a:t>
            </a:r>
            <a:endParaRPr lang="en-US" dirty="0"/>
          </a:p>
          <a:p>
            <a:r>
              <a:rPr lang="en-US" b="1" dirty="0"/>
              <a:t>Habit 3: Put First Things First</a:t>
            </a:r>
            <a:endParaRPr lang="en-US" dirty="0"/>
          </a:p>
          <a:p>
            <a:pPr lvl="1"/>
            <a:r>
              <a:rPr lang="en-US" dirty="0" smtClean="0"/>
              <a:t>Manage daily activities to align with goals</a:t>
            </a:r>
            <a:endParaRPr lang="en-US" dirty="0"/>
          </a:p>
          <a:p>
            <a:endParaRPr lang="en-US" dirty="0"/>
          </a:p>
        </p:txBody>
      </p:sp>
    </p:spTree>
    <p:extLst>
      <p:ext uri="{BB962C8B-B14F-4D97-AF65-F5344CB8AC3E}">
        <p14:creationId xmlns:p14="http://schemas.microsoft.com/office/powerpoint/2010/main" val="2626926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Management Matrix</a:t>
            </a:r>
            <a:endParaRPr lang="en-US" dirty="0"/>
          </a:p>
        </p:txBody>
      </p:sp>
      <p:pic>
        <p:nvPicPr>
          <p:cNvPr id="1026" name="Picture 2" descr="http://www.secretsentrepreneur.com/wp-content/uploads/2012/07/time_management_matrix1.gif"/>
          <p:cNvPicPr>
            <a:picLocks noGrp="1" noChangeAspect="1" noChangeArrowheads="1"/>
          </p:cNvPicPr>
          <p:nvPr>
            <p:ph sz="quarter" idx="1"/>
          </p:nvPr>
        </p:nvPicPr>
        <p:blipFill>
          <a:blip r:embed="rId2" cstate="print"/>
          <a:srcRect/>
          <a:stretch>
            <a:fillRect/>
          </a:stretch>
        </p:blipFill>
        <p:spPr bwMode="auto">
          <a:xfrm>
            <a:off x="2057400" y="1676400"/>
            <a:ext cx="4477544" cy="4423727"/>
          </a:xfrm>
          <a:prstGeom prst="rect">
            <a:avLst/>
          </a:prstGeom>
          <a:noFill/>
        </p:spPr>
      </p:pic>
      <p:sp>
        <p:nvSpPr>
          <p:cNvPr id="5" name="TextBox 4"/>
          <p:cNvSpPr txBox="1"/>
          <p:nvPr/>
        </p:nvSpPr>
        <p:spPr>
          <a:xfrm>
            <a:off x="1828800" y="6400800"/>
            <a:ext cx="5490606" cy="307777"/>
          </a:xfrm>
          <a:prstGeom prst="rect">
            <a:avLst/>
          </a:prstGeom>
          <a:noFill/>
        </p:spPr>
        <p:txBody>
          <a:bodyPr wrap="none" rtlCol="0">
            <a:spAutoFit/>
          </a:bodyPr>
          <a:lstStyle/>
          <a:p>
            <a:r>
              <a:rPr lang="en-US" sz="1400" dirty="0" smtClean="0">
                <a:solidFill>
                  <a:schemeClr val="bg1"/>
                </a:solidFill>
              </a:rPr>
              <a:t>Taken from Steven Covey’s text </a:t>
            </a:r>
            <a:r>
              <a:rPr lang="en-US" sz="1400" i="1" dirty="0" smtClean="0">
                <a:solidFill>
                  <a:schemeClr val="bg1"/>
                </a:solidFill>
              </a:rPr>
              <a:t>7 Habits of Highly Effective People</a:t>
            </a:r>
            <a:endParaRPr lang="en-US" sz="1400" dirty="0">
              <a:solidFill>
                <a:schemeClr val="bg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vs. Urgent Activities</a:t>
            </a:r>
            <a:endParaRPr lang="en-US" dirty="0"/>
          </a:p>
        </p:txBody>
      </p:sp>
      <p:sp>
        <p:nvSpPr>
          <p:cNvPr id="3" name="Content Placeholder 2"/>
          <p:cNvSpPr>
            <a:spLocks noGrp="1"/>
          </p:cNvSpPr>
          <p:nvPr>
            <p:ph sz="quarter" idx="1"/>
          </p:nvPr>
        </p:nvSpPr>
        <p:spPr/>
        <p:txBody>
          <a:bodyPr/>
          <a:lstStyle/>
          <a:p>
            <a:r>
              <a:rPr lang="en-US" dirty="0" smtClean="0"/>
              <a:t>Important activities will directly impact your goals</a:t>
            </a:r>
          </a:p>
          <a:p>
            <a:r>
              <a:rPr lang="en-US" dirty="0" smtClean="0"/>
              <a:t>Urgent activities demand immediate attention</a:t>
            </a:r>
            <a:endParaRPr lang="en-US" dirty="0"/>
          </a:p>
        </p:txBody>
      </p:sp>
      <p:sp>
        <p:nvSpPr>
          <p:cNvPr id="5" name="Oval 4"/>
          <p:cNvSpPr/>
          <p:nvPr/>
        </p:nvSpPr>
        <p:spPr>
          <a:xfrm>
            <a:off x="1676400" y="2895600"/>
            <a:ext cx="5715000" cy="3352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chemeClr val="tx1"/>
                </a:solidFill>
              </a:rPr>
              <a:t>Some Urgent Activities are </a:t>
            </a:r>
            <a:r>
              <a:rPr lang="en-US" sz="4000" b="1" u="sng" dirty="0" smtClean="0">
                <a:solidFill>
                  <a:schemeClr val="tx1"/>
                </a:solidFill>
              </a:rPr>
              <a:t>Not Important</a:t>
            </a:r>
            <a:endParaRPr lang="en-US" sz="4000" b="1" u="sng"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Management Matrix</a:t>
            </a:r>
            <a:endParaRPr lang="en-US" dirty="0"/>
          </a:p>
        </p:txBody>
      </p:sp>
      <p:sp>
        <p:nvSpPr>
          <p:cNvPr id="5" name="TextBox 4"/>
          <p:cNvSpPr txBox="1"/>
          <p:nvPr/>
        </p:nvSpPr>
        <p:spPr>
          <a:xfrm>
            <a:off x="1828800" y="6400800"/>
            <a:ext cx="5490606" cy="307777"/>
          </a:xfrm>
          <a:prstGeom prst="rect">
            <a:avLst/>
          </a:prstGeom>
          <a:noFill/>
        </p:spPr>
        <p:txBody>
          <a:bodyPr wrap="none" rtlCol="0">
            <a:spAutoFit/>
          </a:bodyPr>
          <a:lstStyle/>
          <a:p>
            <a:r>
              <a:rPr lang="en-US" sz="1400" dirty="0" smtClean="0">
                <a:solidFill>
                  <a:schemeClr val="bg1"/>
                </a:solidFill>
              </a:rPr>
              <a:t>Taken from Steven Covey’s text </a:t>
            </a:r>
            <a:r>
              <a:rPr lang="en-US" sz="1400" i="1" dirty="0" smtClean="0">
                <a:solidFill>
                  <a:schemeClr val="bg1"/>
                </a:solidFill>
              </a:rPr>
              <a:t>7 Habits of Highly Effective People</a:t>
            </a:r>
            <a:endParaRPr lang="en-US" sz="1400" dirty="0">
              <a:solidFill>
                <a:schemeClr val="bg1"/>
              </a:solidFill>
            </a:endParaRPr>
          </a:p>
        </p:txBody>
      </p:sp>
      <p:sp>
        <p:nvSpPr>
          <p:cNvPr id="6" name="Content Placeholder 5"/>
          <p:cNvSpPr>
            <a:spLocks noGrp="1"/>
          </p:cNvSpPr>
          <p:nvPr>
            <p:ph sz="quarter" idx="1"/>
          </p:nvPr>
        </p:nvSpPr>
        <p:spPr>
          <a:xfrm>
            <a:off x="3276600" y="1527048"/>
            <a:ext cx="5529072" cy="4572000"/>
          </a:xfrm>
        </p:spPr>
        <p:txBody>
          <a:bodyPr/>
          <a:lstStyle/>
          <a:p>
            <a:r>
              <a:rPr lang="en-US" dirty="0" smtClean="0"/>
              <a:t>Two types</a:t>
            </a:r>
          </a:p>
          <a:p>
            <a:pPr lvl="1"/>
            <a:r>
              <a:rPr lang="en-US" dirty="0" smtClean="0"/>
              <a:t>Urgent/Important matters you cannot control</a:t>
            </a:r>
          </a:p>
          <a:p>
            <a:pPr lvl="1"/>
            <a:r>
              <a:rPr lang="en-US" dirty="0" smtClean="0"/>
              <a:t>Urgent/Important matters that you </a:t>
            </a:r>
            <a:r>
              <a:rPr lang="en-US" i="1" dirty="0" smtClean="0"/>
              <a:t>can </a:t>
            </a:r>
            <a:r>
              <a:rPr lang="en-US" dirty="0" smtClean="0"/>
              <a:t>control</a:t>
            </a:r>
          </a:p>
          <a:p>
            <a:r>
              <a:rPr lang="en-US" dirty="0" smtClean="0"/>
              <a:t>Come up with personal strategies to keep important matters from becoming urgent</a:t>
            </a:r>
            <a:endParaRPr lang="en-US" dirty="0"/>
          </a:p>
        </p:txBody>
      </p:sp>
      <p:pic>
        <p:nvPicPr>
          <p:cNvPr id="40963" name="Picture 3"/>
          <p:cNvPicPr>
            <a:picLocks noChangeAspect="1" noChangeArrowheads="1"/>
          </p:cNvPicPr>
          <p:nvPr/>
        </p:nvPicPr>
        <p:blipFill>
          <a:blip r:embed="rId2" cstate="print"/>
          <a:srcRect/>
          <a:stretch>
            <a:fillRect/>
          </a:stretch>
        </p:blipFill>
        <p:spPr bwMode="auto">
          <a:xfrm>
            <a:off x="533400" y="2362200"/>
            <a:ext cx="1971675" cy="190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dirty="0" smtClean="0"/>
              <a:t>What takes up your time in grad school</a:t>
            </a:r>
          </a:p>
          <a:p>
            <a:r>
              <a:rPr lang="en-US" dirty="0" smtClean="0"/>
              <a:t>Setting goals</a:t>
            </a:r>
          </a:p>
          <a:p>
            <a:r>
              <a:rPr lang="en-US" dirty="0" smtClean="0"/>
              <a:t>Managing your time</a:t>
            </a:r>
            <a:endParaRPr lang="en-US" dirty="0"/>
          </a:p>
        </p:txBody>
      </p:sp>
    </p:spTree>
    <p:extLst>
      <p:ext uri="{BB962C8B-B14F-4D97-AF65-F5344CB8AC3E}">
        <p14:creationId xmlns:p14="http://schemas.microsoft.com/office/powerpoint/2010/main" val="21442424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Urgent and Not Important</a:t>
            </a:r>
            <a:endParaRPr lang="en-US" dirty="0"/>
          </a:p>
        </p:txBody>
      </p:sp>
      <p:sp>
        <p:nvSpPr>
          <p:cNvPr id="5" name="TextBox 4"/>
          <p:cNvSpPr txBox="1"/>
          <p:nvPr/>
        </p:nvSpPr>
        <p:spPr>
          <a:xfrm>
            <a:off x="1828800" y="6400800"/>
            <a:ext cx="5490606" cy="307777"/>
          </a:xfrm>
          <a:prstGeom prst="rect">
            <a:avLst/>
          </a:prstGeom>
          <a:noFill/>
        </p:spPr>
        <p:txBody>
          <a:bodyPr wrap="none" rtlCol="0">
            <a:spAutoFit/>
          </a:bodyPr>
          <a:lstStyle/>
          <a:p>
            <a:r>
              <a:rPr lang="en-US" sz="1400" dirty="0" smtClean="0">
                <a:solidFill>
                  <a:schemeClr val="bg1"/>
                </a:solidFill>
              </a:rPr>
              <a:t>Taken from Steven Covey’s text </a:t>
            </a:r>
            <a:r>
              <a:rPr lang="en-US" sz="1400" i="1" dirty="0" smtClean="0">
                <a:solidFill>
                  <a:schemeClr val="bg1"/>
                </a:solidFill>
              </a:rPr>
              <a:t>7 Habits of Highly Effective People</a:t>
            </a:r>
            <a:endParaRPr lang="en-US" sz="1400" dirty="0">
              <a:solidFill>
                <a:schemeClr val="bg1"/>
              </a:solidFill>
            </a:endParaRPr>
          </a:p>
        </p:txBody>
      </p:sp>
      <p:sp>
        <p:nvSpPr>
          <p:cNvPr id="6" name="Content Placeholder 5"/>
          <p:cNvSpPr>
            <a:spLocks noGrp="1"/>
          </p:cNvSpPr>
          <p:nvPr>
            <p:ph sz="quarter" idx="1"/>
          </p:nvPr>
        </p:nvSpPr>
        <p:spPr>
          <a:xfrm>
            <a:off x="3200400" y="4038600"/>
            <a:ext cx="5529072" cy="4572000"/>
          </a:xfrm>
        </p:spPr>
        <p:txBody>
          <a:bodyPr/>
          <a:lstStyle/>
          <a:p>
            <a:r>
              <a:rPr lang="en-US" dirty="0" smtClean="0"/>
              <a:t>Time sensitive distractions</a:t>
            </a:r>
          </a:p>
          <a:p>
            <a:pPr lvl="1"/>
            <a:r>
              <a:rPr lang="en-US" dirty="0" smtClean="0"/>
              <a:t>Can come from friends and family</a:t>
            </a:r>
          </a:p>
          <a:p>
            <a:pPr lvl="1"/>
            <a:r>
              <a:rPr lang="en-US" dirty="0" smtClean="0"/>
              <a:t>Don’t be afraid to say no!</a:t>
            </a:r>
          </a:p>
          <a:p>
            <a:pPr lvl="1"/>
            <a:r>
              <a:rPr lang="en-US" dirty="0" smtClean="0"/>
              <a:t>Hide!</a:t>
            </a:r>
            <a:endParaRPr lang="en-US" dirty="0"/>
          </a:p>
        </p:txBody>
      </p:sp>
      <p:pic>
        <p:nvPicPr>
          <p:cNvPr id="41986" name="Picture 2"/>
          <p:cNvPicPr>
            <a:picLocks noChangeAspect="1" noChangeArrowheads="1"/>
          </p:cNvPicPr>
          <p:nvPr/>
        </p:nvPicPr>
        <p:blipFill>
          <a:blip r:embed="rId2" cstate="print"/>
          <a:srcRect/>
          <a:stretch>
            <a:fillRect/>
          </a:stretch>
        </p:blipFill>
        <p:spPr bwMode="auto">
          <a:xfrm>
            <a:off x="1066800" y="4419600"/>
            <a:ext cx="1962150" cy="17621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Urgent but Important</a:t>
            </a:r>
            <a:endParaRPr lang="en-US" dirty="0"/>
          </a:p>
        </p:txBody>
      </p:sp>
      <p:sp>
        <p:nvSpPr>
          <p:cNvPr id="4" name="Content Placeholder 5"/>
          <p:cNvSpPr>
            <a:spLocks noGrp="1"/>
          </p:cNvSpPr>
          <p:nvPr>
            <p:ph sz="quarter" idx="1"/>
          </p:nvPr>
        </p:nvSpPr>
        <p:spPr>
          <a:xfrm>
            <a:off x="533400" y="1600200"/>
            <a:ext cx="5529072" cy="4572000"/>
          </a:xfrm>
        </p:spPr>
        <p:txBody>
          <a:bodyPr/>
          <a:lstStyle/>
          <a:p>
            <a:r>
              <a:rPr lang="en-US" dirty="0" smtClean="0"/>
              <a:t>Activities that further your goals</a:t>
            </a:r>
          </a:p>
          <a:p>
            <a:pPr lvl="1"/>
            <a:r>
              <a:rPr lang="en-US" dirty="0" smtClean="0"/>
              <a:t>Things you can plan for </a:t>
            </a:r>
          </a:p>
          <a:p>
            <a:pPr lvl="1"/>
            <a:r>
              <a:rPr lang="en-US" dirty="0" smtClean="0"/>
              <a:t>Not time sensitive… Yet</a:t>
            </a:r>
          </a:p>
          <a:p>
            <a:r>
              <a:rPr lang="en-US" dirty="0" smtClean="0"/>
              <a:t>Spend your time here!</a:t>
            </a:r>
          </a:p>
          <a:p>
            <a:pPr lvl="1">
              <a:buNone/>
            </a:pPr>
            <a:endParaRPr lang="en-US" dirty="0"/>
          </a:p>
        </p:txBody>
      </p:sp>
      <p:pic>
        <p:nvPicPr>
          <p:cNvPr id="43010" name="Picture 2"/>
          <p:cNvPicPr>
            <a:picLocks noChangeAspect="1" noChangeArrowheads="1"/>
          </p:cNvPicPr>
          <p:nvPr/>
        </p:nvPicPr>
        <p:blipFill>
          <a:blip r:embed="rId2" cstate="print"/>
          <a:srcRect/>
          <a:stretch>
            <a:fillRect/>
          </a:stretch>
        </p:blipFill>
        <p:spPr bwMode="auto">
          <a:xfrm>
            <a:off x="6172200" y="1600200"/>
            <a:ext cx="1762125" cy="18954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Urgent and Not Important</a:t>
            </a:r>
            <a:endParaRPr lang="en-US" dirty="0"/>
          </a:p>
        </p:txBody>
      </p:sp>
      <p:sp>
        <p:nvSpPr>
          <p:cNvPr id="4" name="Content Placeholder 5"/>
          <p:cNvSpPr>
            <a:spLocks noGrp="1"/>
          </p:cNvSpPr>
          <p:nvPr>
            <p:ph sz="quarter" idx="1"/>
          </p:nvPr>
        </p:nvSpPr>
        <p:spPr>
          <a:xfrm>
            <a:off x="533400" y="1600200"/>
            <a:ext cx="5529072" cy="4572000"/>
          </a:xfrm>
        </p:spPr>
        <p:txBody>
          <a:bodyPr/>
          <a:lstStyle/>
          <a:p>
            <a:r>
              <a:rPr lang="en-US" dirty="0" smtClean="0"/>
              <a:t>Distractions to avoid completely</a:t>
            </a:r>
          </a:p>
          <a:p>
            <a:pPr lvl="1"/>
            <a:r>
              <a:rPr lang="en-US" dirty="0" smtClean="0"/>
              <a:t>Web browsing</a:t>
            </a:r>
          </a:p>
          <a:p>
            <a:pPr lvl="1"/>
            <a:r>
              <a:rPr lang="en-US" dirty="0" smtClean="0"/>
              <a:t>Randomly watching TV</a:t>
            </a:r>
          </a:p>
          <a:p>
            <a:pPr lvl="1"/>
            <a:r>
              <a:rPr lang="en-US" dirty="0" smtClean="0"/>
              <a:t>Facebook, Twitter, Google Chat</a:t>
            </a:r>
          </a:p>
          <a:p>
            <a:r>
              <a:rPr lang="en-US" dirty="0" smtClean="0"/>
              <a:t>Avoid spending time here</a:t>
            </a:r>
          </a:p>
          <a:p>
            <a:pPr lvl="1">
              <a:buNone/>
            </a:pPr>
            <a:endParaRPr lang="en-US" dirty="0"/>
          </a:p>
        </p:txBody>
      </p:sp>
      <p:pic>
        <p:nvPicPr>
          <p:cNvPr id="44034" name="Picture 2"/>
          <p:cNvPicPr>
            <a:picLocks noChangeAspect="1" noChangeArrowheads="1"/>
          </p:cNvPicPr>
          <p:nvPr/>
        </p:nvPicPr>
        <p:blipFill>
          <a:blip r:embed="rId2" cstate="print"/>
          <a:srcRect/>
          <a:stretch>
            <a:fillRect/>
          </a:stretch>
        </p:blipFill>
        <p:spPr bwMode="auto">
          <a:xfrm>
            <a:off x="6781800" y="1828800"/>
            <a:ext cx="1685925" cy="16668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descr="http://24.media.tumblr.com/2ed82491c9069af4c9925236a3b185e7/tumblr_mme54mwfdq1r8rauqo1_500.png"/>
          <p:cNvPicPr>
            <a:picLocks noChangeAspect="1" noChangeArrowheads="1"/>
          </p:cNvPicPr>
          <p:nvPr/>
        </p:nvPicPr>
        <p:blipFill>
          <a:blip r:embed="rId2" cstate="print"/>
          <a:srcRect/>
          <a:stretch>
            <a:fillRect/>
          </a:stretch>
        </p:blipFill>
        <p:spPr bwMode="auto">
          <a:xfrm>
            <a:off x="2057400" y="762000"/>
            <a:ext cx="4762500" cy="5238750"/>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Management Matrix</a:t>
            </a:r>
            <a:endParaRPr lang="en-US" dirty="0"/>
          </a:p>
        </p:txBody>
      </p:sp>
      <p:pic>
        <p:nvPicPr>
          <p:cNvPr id="1026" name="Picture 2" descr="http://www.secretsentrepreneur.com/wp-content/uploads/2012/07/time_management_matrix1.gif"/>
          <p:cNvPicPr>
            <a:picLocks noGrp="1" noChangeAspect="1" noChangeArrowheads="1"/>
          </p:cNvPicPr>
          <p:nvPr>
            <p:ph sz="quarter" idx="1"/>
          </p:nvPr>
        </p:nvPicPr>
        <p:blipFill>
          <a:blip r:embed="rId2" cstate="print"/>
          <a:srcRect/>
          <a:stretch>
            <a:fillRect/>
          </a:stretch>
        </p:blipFill>
        <p:spPr bwMode="auto">
          <a:xfrm>
            <a:off x="2057400" y="1676400"/>
            <a:ext cx="4477544" cy="4423727"/>
          </a:xfrm>
          <a:prstGeom prst="rect">
            <a:avLst/>
          </a:prstGeom>
          <a:noFill/>
        </p:spPr>
      </p:pic>
      <p:sp>
        <p:nvSpPr>
          <p:cNvPr id="5" name="TextBox 4"/>
          <p:cNvSpPr txBox="1"/>
          <p:nvPr/>
        </p:nvSpPr>
        <p:spPr>
          <a:xfrm>
            <a:off x="1828800" y="6400800"/>
            <a:ext cx="5490606" cy="307777"/>
          </a:xfrm>
          <a:prstGeom prst="rect">
            <a:avLst/>
          </a:prstGeom>
          <a:noFill/>
        </p:spPr>
        <p:txBody>
          <a:bodyPr wrap="none" rtlCol="0">
            <a:spAutoFit/>
          </a:bodyPr>
          <a:lstStyle/>
          <a:p>
            <a:r>
              <a:rPr lang="en-US" sz="1400" dirty="0" smtClean="0">
                <a:solidFill>
                  <a:schemeClr val="bg1"/>
                </a:solidFill>
              </a:rPr>
              <a:t>Taken from Steven Covey’s text </a:t>
            </a:r>
            <a:r>
              <a:rPr lang="en-US" sz="1400" i="1" dirty="0" smtClean="0">
                <a:solidFill>
                  <a:schemeClr val="bg1"/>
                </a:solidFill>
              </a:rPr>
              <a:t>7 Habits of Highly Effective People</a:t>
            </a:r>
            <a:endParaRPr lang="en-US" sz="1400" dirty="0">
              <a:solidFill>
                <a:schemeClr val="bg1"/>
              </a:solidFill>
            </a:endParaRPr>
          </a:p>
        </p:txBody>
      </p:sp>
      <p:sp>
        <p:nvSpPr>
          <p:cNvPr id="6" name="Rectangle 5"/>
          <p:cNvSpPr/>
          <p:nvPr/>
        </p:nvSpPr>
        <p:spPr>
          <a:xfrm>
            <a:off x="4343400" y="1981200"/>
            <a:ext cx="2057400" cy="2057400"/>
          </a:xfrm>
          <a:prstGeom prst="rect">
            <a:avLst/>
          </a:prstGeom>
          <a:solidFill>
            <a:srgbClr val="FFFF00">
              <a:alpha val="2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286000" y="1981200"/>
            <a:ext cx="2057400" cy="2057400"/>
          </a:xfrm>
          <a:prstGeom prst="rect">
            <a:avLst/>
          </a:prstGeom>
          <a:solidFill>
            <a:srgbClr val="FFFF00">
              <a:alpha val="2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quot;No&quot; Symbol 7"/>
          <p:cNvSpPr/>
          <p:nvPr/>
        </p:nvSpPr>
        <p:spPr>
          <a:xfrm>
            <a:off x="4419600" y="4267200"/>
            <a:ext cx="1981200" cy="1752600"/>
          </a:xfrm>
          <a:prstGeom prst="noSmoking">
            <a:avLst/>
          </a:prstGeom>
          <a:solidFill>
            <a:schemeClr val="accent1">
              <a:alpha val="47000"/>
            </a:schemeClr>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quot;No&quot; Symbol 8"/>
          <p:cNvSpPr/>
          <p:nvPr/>
        </p:nvSpPr>
        <p:spPr>
          <a:xfrm>
            <a:off x="2209800" y="4267200"/>
            <a:ext cx="1981200" cy="1752600"/>
          </a:xfrm>
          <a:prstGeom prst="noSmoking">
            <a:avLst/>
          </a:prstGeom>
          <a:solidFill>
            <a:schemeClr val="accent1">
              <a:alpha val="47000"/>
            </a:schemeClr>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Staying Organized</a:t>
            </a:r>
            <a:endParaRPr lang="en-US" dirty="0"/>
          </a:p>
        </p:txBody>
      </p:sp>
      <p:sp>
        <p:nvSpPr>
          <p:cNvPr id="3" name="Content Placeholder 2"/>
          <p:cNvSpPr>
            <a:spLocks noGrp="1"/>
          </p:cNvSpPr>
          <p:nvPr>
            <p:ph sz="quarter" idx="1"/>
          </p:nvPr>
        </p:nvSpPr>
        <p:spPr/>
        <p:txBody>
          <a:bodyPr/>
          <a:lstStyle/>
          <a:p>
            <a:r>
              <a:rPr lang="en-US" dirty="0" smtClean="0"/>
              <a:t>Keep a to-do list</a:t>
            </a:r>
          </a:p>
          <a:p>
            <a:r>
              <a:rPr lang="en-US" dirty="0" smtClean="0"/>
              <a:t>Schedule time for things that do not have immediate deadlines</a:t>
            </a:r>
          </a:p>
          <a:p>
            <a:pPr lvl="1"/>
            <a:r>
              <a:rPr lang="en-US" dirty="0" smtClean="0"/>
              <a:t>Reading papers</a:t>
            </a:r>
          </a:p>
          <a:p>
            <a:pPr lvl="1"/>
            <a:r>
              <a:rPr lang="en-US" dirty="0" smtClean="0"/>
              <a:t>Writing</a:t>
            </a:r>
          </a:p>
          <a:p>
            <a:r>
              <a:rPr lang="en-US" dirty="0" smtClean="0"/>
              <a:t>Try to have blocks of time for research/teaching</a:t>
            </a:r>
          </a:p>
          <a:p>
            <a:r>
              <a:rPr lang="en-US" dirty="0" smtClean="0"/>
              <a:t>Set aside time for personal/physical/emotional health</a:t>
            </a:r>
          </a:p>
          <a:p>
            <a:r>
              <a:rPr lang="en-US" dirty="0" smtClean="0"/>
              <a:t>Evaluate your ability to stick to the schedule</a:t>
            </a:r>
            <a:endParaRPr lang="en-US" dirty="0"/>
          </a:p>
        </p:txBody>
      </p:sp>
    </p:spTree>
    <p:extLst>
      <p:ext uri="{BB962C8B-B14F-4D97-AF65-F5344CB8AC3E}">
        <p14:creationId xmlns:p14="http://schemas.microsoft.com/office/powerpoint/2010/main" val="180510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r>
              <a:rPr lang="en-US" dirty="0" smtClean="0"/>
              <a:t>-Parkinson’s Law, Cyril Parkinson</a:t>
            </a:r>
            <a:endParaRPr lang="en-US" dirty="0"/>
          </a:p>
        </p:txBody>
      </p:sp>
      <p:sp>
        <p:nvSpPr>
          <p:cNvPr id="4" name="Title 3"/>
          <p:cNvSpPr>
            <a:spLocks noGrp="1"/>
          </p:cNvSpPr>
          <p:nvPr>
            <p:ph type="ctrTitle"/>
          </p:nvPr>
        </p:nvSpPr>
        <p:spPr/>
        <p:txBody>
          <a:bodyPr/>
          <a:lstStyle/>
          <a:p>
            <a:r>
              <a:rPr lang="en-US" dirty="0" smtClean="0"/>
              <a:t>Work expands so as to fill the time available for its completion</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 Parkinson’s Law from Coming True</a:t>
            </a:r>
            <a:endParaRPr lang="en-US" dirty="0"/>
          </a:p>
        </p:txBody>
      </p:sp>
      <p:sp>
        <p:nvSpPr>
          <p:cNvPr id="3" name="Content Placeholder 2"/>
          <p:cNvSpPr>
            <a:spLocks noGrp="1"/>
          </p:cNvSpPr>
          <p:nvPr>
            <p:ph sz="quarter" idx="1"/>
          </p:nvPr>
        </p:nvSpPr>
        <p:spPr/>
        <p:txBody>
          <a:bodyPr/>
          <a:lstStyle/>
          <a:p>
            <a:pPr>
              <a:spcAft>
                <a:spcPts val="1200"/>
              </a:spcAft>
            </a:pPr>
            <a:r>
              <a:rPr lang="en-US" dirty="0" smtClean="0"/>
              <a:t>Set clear, concise goals regarding work to be done</a:t>
            </a:r>
          </a:p>
          <a:p>
            <a:r>
              <a:rPr lang="en-US" dirty="0" smtClean="0"/>
              <a:t>Define a </a:t>
            </a:r>
            <a:r>
              <a:rPr lang="en-US" u="sng" dirty="0" smtClean="0"/>
              <a:t>reasonable</a:t>
            </a:r>
            <a:r>
              <a:rPr lang="en-US" dirty="0" smtClean="0"/>
              <a:t> and </a:t>
            </a:r>
            <a:r>
              <a:rPr lang="en-US" u="sng" dirty="0" smtClean="0"/>
              <a:t>fixed</a:t>
            </a:r>
            <a:r>
              <a:rPr lang="en-US" dirty="0" smtClean="0"/>
              <a:t> amount of time to complete these tasks</a:t>
            </a:r>
          </a:p>
          <a:p>
            <a:r>
              <a:rPr lang="en-US" dirty="0" smtClean="0"/>
              <a:t>Attack the task with intensity and stick to your time limit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Put First things </a:t>
            </a:r>
            <a:r>
              <a:rPr lang="en-US" dirty="0" smtClean="0"/>
              <a:t>First – Big Rocks</a:t>
            </a:r>
            <a:endParaRPr lang="en-US" dirty="0"/>
          </a:p>
        </p:txBody>
      </p:sp>
      <p:pic>
        <p:nvPicPr>
          <p:cNvPr id="38918" name="Picture 6" descr="http://images.quickblogcast.com/9/6/1/0/4/249773-240169/ROCKSINJAR1.jpg?a=12"/>
          <p:cNvPicPr>
            <a:picLocks noGrp="1" noChangeAspect="1" noChangeArrowheads="1"/>
          </p:cNvPicPr>
          <p:nvPr>
            <p:ph sz="quarter" idx="1"/>
          </p:nvPr>
        </p:nvPicPr>
        <p:blipFill>
          <a:blip r:embed="rId2" cstate="print"/>
          <a:srcRect/>
          <a:stretch>
            <a:fillRect/>
          </a:stretch>
        </p:blipFill>
        <p:spPr bwMode="auto">
          <a:xfrm>
            <a:off x="1586869" y="1527175"/>
            <a:ext cx="5933749" cy="4572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9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 Rocks</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435501107"/>
              </p:ext>
            </p:extLst>
          </p:nvPr>
        </p:nvGraphicFramePr>
        <p:xfrm>
          <a:off x="152400" y="1161414"/>
          <a:ext cx="8839200" cy="5638800"/>
        </p:xfrm>
        <a:graphic>
          <a:graphicData uri="http://schemas.openxmlformats.org/drawingml/2006/table">
            <a:tbl>
              <a:tblPr/>
              <a:tblGrid>
                <a:gridCol w="8839200"/>
              </a:tblGrid>
              <a:tr h="5544185">
                <a:tc>
                  <a:txBody>
                    <a:bodyPr/>
                    <a:lstStyle/>
                    <a:p>
                      <a:pPr algn="ctr"/>
                      <a:endParaRPr lang="en-US" sz="600" b="1" dirty="0"/>
                    </a:p>
                    <a:p>
                      <a:pPr algn="ctr"/>
                      <a:r>
                        <a:rPr lang="en-US" sz="1400" dirty="0"/>
                        <a:t>Dr. Stephen R. Covey,</a:t>
                      </a:r>
                      <a:br>
                        <a:rPr lang="en-US" sz="1400" dirty="0"/>
                      </a:br>
                      <a:r>
                        <a:rPr lang="en-US" sz="1400" i="1" dirty="0"/>
                        <a:t>First Things First</a:t>
                      </a:r>
                      <a:endParaRPr lang="en-US" sz="1400" dirty="0"/>
                    </a:p>
                    <a:p>
                      <a:pPr algn="ctr"/>
                      <a:r>
                        <a:rPr lang="en-US" sz="1400" dirty="0"/>
                        <a:t> </a:t>
                      </a:r>
                    </a:p>
                    <a:p>
                      <a:pPr algn="l"/>
                      <a:r>
                        <a:rPr lang="en-US" sz="1400" b="1" dirty="0"/>
                        <a:t>O</a:t>
                      </a:r>
                      <a:r>
                        <a:rPr lang="en-US" sz="1400" dirty="0"/>
                        <a:t>ne day this expert was speaking to a group of business students and, to drive home a point, used an illustration I’m sure those students will never forget. After I share it with you, you’ll never forget it either.</a:t>
                      </a:r>
                    </a:p>
                    <a:p>
                      <a:pPr algn="l"/>
                      <a:r>
                        <a:rPr lang="en-US" sz="1400" dirty="0"/>
                        <a:t>As this man stood in front of the group of high-powered over-achievers he said, "Okay, time for a quiz." Then he pulled out a one-gallon, wide-mouthed mason jar and set it on a table in front of him. Then he produced about a dozen fist-sized rocks and carefully placed them, one at a time, into the jar.</a:t>
                      </a:r>
                    </a:p>
                    <a:p>
                      <a:pPr algn="l"/>
                      <a:r>
                        <a:rPr lang="en-US" sz="1400" dirty="0"/>
                        <a:t>When the jar was filled to the top and no more rocks would fit inside, he asked, "Is this jar full?" Everyone in the class said, "Yes." Then he said, "Really?" He reached under the table and pulled out a bucket of gravel. Then he dumped some gravel in and shook the jar causing pieces of gravel to work themselves down into the spaces between the big rocks.</a:t>
                      </a:r>
                    </a:p>
                    <a:p>
                      <a:pPr algn="l"/>
                      <a:r>
                        <a:rPr lang="en-US" sz="1400" dirty="0"/>
                        <a:t>Then he smiled and asked the group once more, "Is the jar full?" By this time the class was onto him. "Probably not," one of them answered. "Good!" he replied. And he reached under the table and brought out a bucket of sand. He started dumping the sand in and it went into all the spaces left between the rocks and the gravel. Once more he asked the question, "Is this jar full?"</a:t>
                      </a:r>
                    </a:p>
                    <a:p>
                      <a:pPr algn="l"/>
                      <a:r>
                        <a:rPr lang="en-US" sz="1400" dirty="0"/>
                        <a:t>"No!" the class shouted. Once again he said, "Good!" Then he grabbed a pitcher of water and began to pour it in until the jar was filled to the brim. Then he looked up at the class and asked, "What is the point of this illustration?"</a:t>
                      </a:r>
                    </a:p>
                    <a:p>
                      <a:pPr algn="l"/>
                      <a:r>
                        <a:rPr lang="en-US" sz="1400" dirty="0"/>
                        <a:t>One eager beaver raised his hand and said, "The point is, no matter how full your schedule is, if you try really hard, you can always fit some more things into it!"</a:t>
                      </a:r>
                    </a:p>
                    <a:p>
                      <a:pPr algn="l"/>
                      <a:r>
                        <a:rPr lang="en-US" sz="1400" dirty="0"/>
                        <a:t>"No," the speaker replied, "that’s not the point. The truth this illustration teaches us is: If you don’t put the big rocks in first, you’ll never get them in at all."</a:t>
                      </a:r>
                    </a:p>
                    <a:p>
                      <a:pPr algn="l"/>
                      <a:r>
                        <a:rPr lang="en-US" sz="1400" b="1" dirty="0"/>
                        <a:t>W</a:t>
                      </a:r>
                      <a:r>
                        <a:rPr lang="en-US" sz="1400" dirty="0"/>
                        <a:t>hat are the big rocks in your life? A project that you want to accomplish? Time with your loved ones? Your faith, your education, your finances? A cause? Teaching or mentoring others? Remember to put these Big Rocks in first or you’ll never get them in at all.</a:t>
                      </a:r>
                    </a:p>
                  </a:txBody>
                  <a:tcPr marL="0" marR="0" marT="0" marB="0" anchor="ctr">
                    <a:lnL>
                      <a:noFill/>
                    </a:lnL>
                    <a:lnR>
                      <a:noFill/>
                    </a:lnR>
                    <a:lnT>
                      <a:noFill/>
                    </a:lnT>
                    <a:lnB>
                      <a:noFill/>
                    </a:lnB>
                    <a:solidFill>
                      <a:srgbClr val="FCFCFC"/>
                    </a:solidFill>
                  </a:tcPr>
                </a:tc>
              </a:tr>
            </a:tbl>
          </a:graphicData>
        </a:graphic>
      </p:graphicFrame>
      <p:pic>
        <p:nvPicPr>
          <p:cNvPr id="1025" name="Picture 1" descr="The Big Rocks of Lif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161925"/>
            <a:ext cx="4152900" cy="1000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9391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80631" y="3581400"/>
            <a:ext cx="8534400" cy="758952"/>
          </a:xfrm>
        </p:spPr>
        <p:txBody>
          <a:bodyPr>
            <a:normAutofit fontScale="90000"/>
          </a:bodyPr>
          <a:lstStyle/>
          <a:p>
            <a:r>
              <a:rPr lang="en-US" sz="9800" dirty="0" smtClean="0"/>
              <a:t>Flexibility</a:t>
            </a:r>
            <a:endParaRPr lang="en-US" dirty="0"/>
          </a:p>
        </p:txBody>
      </p:sp>
    </p:spTree>
    <p:extLst>
      <p:ext uri="{BB962C8B-B14F-4D97-AF65-F5344CB8AC3E}">
        <p14:creationId xmlns:p14="http://schemas.microsoft.com/office/powerpoint/2010/main" val="8421649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Differences in the Graduate School Experience</a:t>
            </a:r>
            <a:endParaRPr lang="en-US" dirty="0"/>
          </a:p>
        </p:txBody>
      </p:sp>
      <p:sp>
        <p:nvSpPr>
          <p:cNvPr id="3" name="Content Placeholder 2"/>
          <p:cNvSpPr>
            <a:spLocks noGrp="1"/>
          </p:cNvSpPr>
          <p:nvPr>
            <p:ph sz="quarter" idx="1"/>
          </p:nvPr>
        </p:nvSpPr>
        <p:spPr/>
        <p:txBody>
          <a:bodyPr>
            <a:normAutofit/>
          </a:bodyPr>
          <a:lstStyle/>
          <a:p>
            <a:r>
              <a:rPr lang="en-US" sz="4000" dirty="0" smtClean="0">
                <a:solidFill>
                  <a:srgbClr val="002060"/>
                </a:solidFill>
              </a:rPr>
              <a:t>Flexibility</a:t>
            </a:r>
            <a:r>
              <a:rPr lang="en-US" sz="4000" dirty="0" smtClean="0"/>
              <a:t> in your schedule</a:t>
            </a:r>
          </a:p>
          <a:p>
            <a:pPr lvl="1"/>
            <a:r>
              <a:rPr lang="en-US" sz="3600" dirty="0" smtClean="0"/>
              <a:t>Fewer classes</a:t>
            </a:r>
          </a:p>
          <a:p>
            <a:pPr lvl="1"/>
            <a:r>
              <a:rPr lang="en-US" sz="3600" dirty="0" smtClean="0"/>
              <a:t>Longer deadlines</a:t>
            </a:r>
          </a:p>
          <a:p>
            <a:pPr lvl="1"/>
            <a:r>
              <a:rPr lang="en-US" sz="3600" dirty="0" smtClean="0"/>
              <a:t>In-depth assignments</a:t>
            </a:r>
          </a:p>
          <a:p>
            <a:r>
              <a:rPr lang="en-US" sz="4000" dirty="0" smtClean="0"/>
              <a:t>New responsibilities – teaching/TA</a:t>
            </a:r>
          </a:p>
          <a:p>
            <a:endParaRPr lang="en-US" sz="4000" dirty="0"/>
          </a:p>
        </p:txBody>
      </p:sp>
    </p:spTree>
    <p:extLst>
      <p:ext uri="{BB962C8B-B14F-4D97-AF65-F5344CB8AC3E}">
        <p14:creationId xmlns:p14="http://schemas.microsoft.com/office/powerpoint/2010/main" val="1892821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will you spend your time? </a:t>
            </a:r>
            <a:endParaRPr lang="en-US" dirty="0"/>
          </a:p>
        </p:txBody>
      </p:sp>
      <p:sp>
        <p:nvSpPr>
          <p:cNvPr id="3" name="Content Placeholder 2"/>
          <p:cNvSpPr>
            <a:spLocks noGrp="1"/>
          </p:cNvSpPr>
          <p:nvPr>
            <p:ph sz="quarter" idx="1"/>
          </p:nvPr>
        </p:nvSpPr>
        <p:spPr/>
        <p:txBody>
          <a:bodyPr/>
          <a:lstStyle/>
          <a:p>
            <a:pPr algn="ctr">
              <a:spcAft>
                <a:spcPts val="1200"/>
              </a:spcAft>
            </a:pPr>
            <a:r>
              <a:rPr lang="en-US" sz="3200" dirty="0" smtClean="0"/>
              <a:t>Time spent in class 	</a:t>
            </a:r>
          </a:p>
          <a:p>
            <a:pPr algn="ctr">
              <a:spcAft>
                <a:spcPts val="1200"/>
              </a:spcAft>
            </a:pPr>
            <a:r>
              <a:rPr lang="en-US" sz="3200" dirty="0" smtClean="0"/>
              <a:t>Studying or group work</a:t>
            </a:r>
          </a:p>
          <a:p>
            <a:pPr algn="ctr">
              <a:spcAft>
                <a:spcPts val="1200"/>
              </a:spcAft>
            </a:pPr>
            <a:r>
              <a:rPr lang="en-US" sz="3200" dirty="0" smtClean="0"/>
              <a:t>Research</a:t>
            </a:r>
          </a:p>
          <a:p>
            <a:pPr algn="ctr">
              <a:spcAft>
                <a:spcPts val="1200"/>
              </a:spcAft>
            </a:pPr>
            <a:r>
              <a:rPr lang="en-US" sz="3200" dirty="0" smtClean="0"/>
              <a:t>TA Responsibilities </a:t>
            </a:r>
          </a:p>
          <a:p>
            <a:pPr algn="ctr">
              <a:spcAft>
                <a:spcPts val="1200"/>
              </a:spcAft>
            </a:pPr>
            <a:r>
              <a:rPr lang="en-US" sz="3200" dirty="0" smtClean="0"/>
              <a:t>Sleeping</a:t>
            </a:r>
          </a:p>
          <a:p>
            <a:pPr algn="ctr">
              <a:spcAft>
                <a:spcPts val="1200"/>
              </a:spcAft>
            </a:pPr>
            <a:r>
              <a:rPr lang="en-US" sz="3200" dirty="0" smtClean="0"/>
              <a:t>Eating</a:t>
            </a:r>
          </a:p>
          <a:p>
            <a:pPr algn="ctr">
              <a:spcAft>
                <a:spcPts val="1200"/>
              </a:spcAft>
            </a:pPr>
            <a:endParaRPr lang="en-US" sz="3200" dirty="0" smtClean="0"/>
          </a:p>
          <a:p>
            <a:pPr algn="ctr"/>
            <a:endParaRPr lang="en-US" dirty="0"/>
          </a:p>
        </p:txBody>
      </p:sp>
      <p:sp>
        <p:nvSpPr>
          <p:cNvPr id="5" name="Oval 4"/>
          <p:cNvSpPr/>
          <p:nvPr/>
        </p:nvSpPr>
        <p:spPr>
          <a:xfrm>
            <a:off x="6781800" y="914400"/>
            <a:ext cx="1219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6-9 hrs</a:t>
            </a:r>
            <a:endParaRPr lang="en-US" b="1" dirty="0">
              <a:solidFill>
                <a:schemeClr val="tx1"/>
              </a:solidFill>
            </a:endParaRPr>
          </a:p>
        </p:txBody>
      </p:sp>
      <p:sp>
        <p:nvSpPr>
          <p:cNvPr id="6" name="Oval 5"/>
          <p:cNvSpPr/>
          <p:nvPr/>
        </p:nvSpPr>
        <p:spPr>
          <a:xfrm>
            <a:off x="381000" y="1981200"/>
            <a:ext cx="1219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15 hrs</a:t>
            </a:r>
            <a:endParaRPr lang="en-US" b="1" dirty="0">
              <a:solidFill>
                <a:schemeClr val="tx1"/>
              </a:solidFill>
            </a:endParaRPr>
          </a:p>
        </p:txBody>
      </p:sp>
      <p:sp>
        <p:nvSpPr>
          <p:cNvPr id="7" name="Oval 6"/>
          <p:cNvSpPr/>
          <p:nvPr/>
        </p:nvSpPr>
        <p:spPr>
          <a:xfrm>
            <a:off x="7572657" y="2911049"/>
            <a:ext cx="1219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20+ hrs</a:t>
            </a:r>
            <a:endParaRPr lang="en-US" b="1" dirty="0">
              <a:solidFill>
                <a:schemeClr val="tx1"/>
              </a:solidFill>
            </a:endParaRPr>
          </a:p>
        </p:txBody>
      </p:sp>
      <p:sp>
        <p:nvSpPr>
          <p:cNvPr id="8" name="Right Arrow 7"/>
          <p:cNvSpPr/>
          <p:nvPr/>
        </p:nvSpPr>
        <p:spPr>
          <a:xfrm rot="19784756">
            <a:off x="6195757" y="1580669"/>
            <a:ext cx="457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rot="11718382">
            <a:off x="1652968" y="2334191"/>
            <a:ext cx="538881" cy="2084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270839">
            <a:off x="6621585" y="3362972"/>
            <a:ext cx="7620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1066800" y="4724400"/>
            <a:ext cx="1219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56 hrs</a:t>
            </a:r>
            <a:endParaRPr lang="en-US" b="1" dirty="0">
              <a:solidFill>
                <a:schemeClr val="tx1"/>
              </a:solidFill>
            </a:endParaRPr>
          </a:p>
        </p:txBody>
      </p:sp>
      <p:sp>
        <p:nvSpPr>
          <p:cNvPr id="12" name="Right Arrow 11"/>
          <p:cNvSpPr/>
          <p:nvPr/>
        </p:nvSpPr>
        <p:spPr>
          <a:xfrm rot="10369318">
            <a:off x="2576672" y="4815955"/>
            <a:ext cx="7620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6553200" y="5410200"/>
            <a:ext cx="1219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15 hrs</a:t>
            </a:r>
            <a:endParaRPr lang="en-US" b="1" dirty="0">
              <a:solidFill>
                <a:schemeClr val="tx1"/>
              </a:solidFill>
            </a:endParaRPr>
          </a:p>
        </p:txBody>
      </p:sp>
      <p:sp>
        <p:nvSpPr>
          <p:cNvPr id="17" name="Right Arrow 16"/>
          <p:cNvSpPr/>
          <p:nvPr/>
        </p:nvSpPr>
        <p:spPr>
          <a:xfrm rot="385522">
            <a:off x="5563043" y="5524500"/>
            <a:ext cx="7620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ight Arrow 14"/>
          <p:cNvSpPr/>
          <p:nvPr/>
        </p:nvSpPr>
        <p:spPr>
          <a:xfrm rot="10982833">
            <a:off x="1676400" y="3877732"/>
            <a:ext cx="7620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371395" y="3488263"/>
            <a:ext cx="1219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20 hrs</a:t>
            </a:r>
            <a:endParaRPr lang="en-US"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1"/>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7"/>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6" grpId="0" animBg="1"/>
      <p:bldP spid="7" grpId="0" animBg="1"/>
      <p:bldP spid="8" grpId="0" animBg="1"/>
      <p:bldP spid="9" grpId="0" animBg="1"/>
      <p:bldP spid="10" grpId="0" animBg="1"/>
      <p:bldP spid="11" grpId="0" animBg="1"/>
      <p:bldP spid="12" grpId="0" animBg="1"/>
      <p:bldP spid="16" grpId="0" animBg="1"/>
      <p:bldP spid="17" grpId="0" animBg="1"/>
      <p:bldP spid="15" grpId="0" animBg="1"/>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else takes up time??</a:t>
            </a:r>
            <a:endParaRPr lang="en-US" dirty="0"/>
          </a:p>
        </p:txBody>
      </p:sp>
      <p:sp>
        <p:nvSpPr>
          <p:cNvPr id="3" name="Content Placeholder 2"/>
          <p:cNvSpPr>
            <a:spLocks noGrp="1"/>
          </p:cNvSpPr>
          <p:nvPr>
            <p:ph sz="quarter" idx="1"/>
          </p:nvPr>
        </p:nvSpPr>
        <p:spPr/>
        <p:txBody>
          <a:bodyPr/>
          <a:lstStyle/>
          <a:p>
            <a:pPr>
              <a:spcAft>
                <a:spcPts val="1200"/>
              </a:spcAft>
            </a:pPr>
            <a:endParaRPr lang="en-US" dirty="0" smtClean="0"/>
          </a:p>
          <a:p>
            <a:pPr>
              <a:spcAft>
                <a:spcPts val="1200"/>
              </a:spcAft>
            </a:pPr>
            <a:r>
              <a:rPr lang="en-US" dirty="0" smtClean="0"/>
              <a:t>Commuting to school</a:t>
            </a:r>
          </a:p>
          <a:p>
            <a:pPr>
              <a:spcAft>
                <a:spcPts val="1200"/>
              </a:spcAft>
            </a:pPr>
            <a:r>
              <a:rPr lang="en-US" dirty="0" smtClean="0"/>
              <a:t>Exercising</a:t>
            </a:r>
          </a:p>
          <a:p>
            <a:pPr>
              <a:spcAft>
                <a:spcPts val="1200"/>
              </a:spcAft>
            </a:pPr>
            <a:r>
              <a:rPr lang="en-US" dirty="0" smtClean="0"/>
              <a:t>Friends/Family</a:t>
            </a:r>
          </a:p>
          <a:p>
            <a:pPr>
              <a:spcAft>
                <a:spcPts val="1200"/>
              </a:spcAft>
            </a:pPr>
            <a:r>
              <a:rPr lang="en-US" dirty="0" smtClean="0"/>
              <a:t>Personal growth</a:t>
            </a:r>
            <a:endParaRPr lang="en-US" dirty="0"/>
          </a:p>
        </p:txBody>
      </p:sp>
      <p:sp>
        <p:nvSpPr>
          <p:cNvPr id="4" name="Oval 3"/>
          <p:cNvSpPr/>
          <p:nvPr/>
        </p:nvSpPr>
        <p:spPr>
          <a:xfrm rot="1892520">
            <a:off x="4024883" y="2891484"/>
            <a:ext cx="548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Another 2-3 hours per day? </a:t>
            </a:r>
            <a:endParaRPr lang="en-US" sz="24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many hours are in one week??</a:t>
            </a:r>
            <a:endParaRPr lang="en-US" dirty="0"/>
          </a:p>
        </p:txBody>
      </p:sp>
      <p:sp>
        <p:nvSpPr>
          <p:cNvPr id="4" name="Oval 3"/>
          <p:cNvSpPr/>
          <p:nvPr/>
        </p:nvSpPr>
        <p:spPr>
          <a:xfrm>
            <a:off x="2133600" y="2286000"/>
            <a:ext cx="4495800" cy="304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dirty="0" smtClean="0">
                <a:solidFill>
                  <a:schemeClr val="tx1"/>
                </a:solidFill>
              </a:rPr>
              <a:t>168</a:t>
            </a:r>
            <a:endParaRPr lang="en-US" sz="80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you left with?</a:t>
            </a:r>
            <a:endParaRPr lang="en-US" dirty="0"/>
          </a:p>
        </p:txBody>
      </p:sp>
      <p:sp>
        <p:nvSpPr>
          <p:cNvPr id="3" name="Content Placeholder 2"/>
          <p:cNvSpPr>
            <a:spLocks noGrp="1"/>
          </p:cNvSpPr>
          <p:nvPr>
            <p:ph sz="quarter" idx="1"/>
          </p:nvPr>
        </p:nvSpPr>
        <p:spPr/>
        <p:txBody>
          <a:bodyPr/>
          <a:lstStyle/>
          <a:p>
            <a:endParaRPr lang="en-US" dirty="0"/>
          </a:p>
        </p:txBody>
      </p:sp>
      <p:sp>
        <p:nvSpPr>
          <p:cNvPr id="4" name="Oval 3"/>
          <p:cNvSpPr/>
          <p:nvPr/>
        </p:nvSpPr>
        <p:spPr>
          <a:xfrm>
            <a:off x="2133600" y="2286000"/>
            <a:ext cx="4495800" cy="304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smtClean="0">
                <a:solidFill>
                  <a:schemeClr val="tx1"/>
                </a:solidFill>
              </a:rPr>
              <a:t>Not a whole lot </a:t>
            </a:r>
            <a:r>
              <a:rPr lang="en-US" sz="5400" dirty="0" smtClean="0">
                <a:solidFill>
                  <a:schemeClr val="tx1"/>
                </a:solidFill>
                <a:sym typeface="Wingdings" pitchFamily="2" charset="2"/>
              </a:rPr>
              <a:t></a:t>
            </a:r>
            <a:endParaRPr lang="en-US" sz="54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effectively use your time</a:t>
            </a:r>
            <a:endParaRPr lang="en-US" dirty="0"/>
          </a:p>
        </p:txBody>
      </p:sp>
      <p:sp>
        <p:nvSpPr>
          <p:cNvPr id="3" name="Content Placeholder 2"/>
          <p:cNvSpPr>
            <a:spLocks noGrp="1"/>
          </p:cNvSpPr>
          <p:nvPr>
            <p:ph sz="quarter" idx="1"/>
          </p:nvPr>
        </p:nvSpPr>
        <p:spPr/>
        <p:txBody>
          <a:bodyPr/>
          <a:lstStyle/>
          <a:p>
            <a:r>
              <a:rPr lang="en-US" dirty="0" smtClean="0"/>
              <a:t>Determine what is important to you</a:t>
            </a:r>
          </a:p>
          <a:p>
            <a:r>
              <a:rPr lang="en-US" dirty="0" smtClean="0"/>
              <a:t>Set goals that align with your values</a:t>
            </a:r>
          </a:p>
          <a:p>
            <a:r>
              <a:rPr lang="en-US" dirty="0" smtClean="0"/>
              <a:t>Fill your time with activities that bring you closer to your goals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5941</TotalTime>
  <Words>789</Words>
  <Application>Microsoft Office PowerPoint</Application>
  <PresentationFormat>On-screen Show (4:3)</PresentationFormat>
  <Paragraphs>157</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Civic</vt:lpstr>
      <vt:lpstr>Managing your time as graduate student</vt:lpstr>
      <vt:lpstr>PowerPoint Presentation</vt:lpstr>
      <vt:lpstr>Flexibility</vt:lpstr>
      <vt:lpstr>Differences in the Graduate School Experience</vt:lpstr>
      <vt:lpstr>How will you spend your time? </vt:lpstr>
      <vt:lpstr>What else takes up time??</vt:lpstr>
      <vt:lpstr>How many hours are in one week??</vt:lpstr>
      <vt:lpstr>What are you left with?</vt:lpstr>
      <vt:lpstr>How to effectively use your time</vt:lpstr>
      <vt:lpstr>Goals</vt:lpstr>
      <vt:lpstr>What are your goals?</vt:lpstr>
      <vt:lpstr>SMART Goals</vt:lpstr>
      <vt:lpstr>Get Started!</vt:lpstr>
      <vt:lpstr>Finally…</vt:lpstr>
      <vt:lpstr>The “Big” Picture</vt:lpstr>
      <vt:lpstr>Steven Covey’s Seven Habits of Highly Effective People</vt:lpstr>
      <vt:lpstr>Time Management Matrix</vt:lpstr>
      <vt:lpstr>Important vs. Urgent Activities</vt:lpstr>
      <vt:lpstr>Time Management Matrix</vt:lpstr>
      <vt:lpstr>Urgent and Not Important</vt:lpstr>
      <vt:lpstr>Not Urgent but Important</vt:lpstr>
      <vt:lpstr>Not Urgent and Not Important</vt:lpstr>
      <vt:lpstr>PowerPoint Presentation</vt:lpstr>
      <vt:lpstr>Time Management Matrix</vt:lpstr>
      <vt:lpstr>Staying Organized</vt:lpstr>
      <vt:lpstr>Work expands so as to fill the time available for its completion</vt:lpstr>
      <vt:lpstr>Prevent Parkinson’s Law from Coming True</vt:lpstr>
      <vt:lpstr>Put First things First – Big Rocks</vt:lpstr>
      <vt:lpstr>Big Rocks</vt:lpstr>
    </vt:vector>
  </TitlesOfParts>
  <Company>Montana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Units, Significant Figures and Dimensional Homogeneity</dc:title>
  <dc:creator>aaiken</dc:creator>
  <cp:lastModifiedBy>Richards, Abigail</cp:lastModifiedBy>
  <cp:revision>304</cp:revision>
  <dcterms:created xsi:type="dcterms:W3CDTF">2008-09-12T13:35:58Z</dcterms:created>
  <dcterms:modified xsi:type="dcterms:W3CDTF">2014-08-21T20:29:56Z</dcterms:modified>
</cp:coreProperties>
</file>